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1" r:id="rId4"/>
    <p:sldId id="262" r:id="rId5"/>
    <p:sldId id="260" r:id="rId6"/>
    <p:sldId id="259" r:id="rId7"/>
    <p:sldId id="265" r:id="rId8"/>
    <p:sldId id="258" r:id="rId9"/>
    <p:sldId id="266" r:id="rId10"/>
    <p:sldId id="269" r:id="rId11"/>
    <p:sldId id="268"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8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A6F90B-9F2F-41FF-B4AD-B312E9663C66}"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88494-A742-4BC0-B4E8-A6893A0ACD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6F90B-9F2F-41FF-B4AD-B312E9663C66}"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88494-A742-4BC0-B4E8-A6893A0ACD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6F90B-9F2F-41FF-B4AD-B312E9663C66}"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88494-A742-4BC0-B4E8-A6893A0ACD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6F90B-9F2F-41FF-B4AD-B312E9663C66}"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88494-A742-4BC0-B4E8-A6893A0ACD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6F90B-9F2F-41FF-B4AD-B312E9663C66}"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88494-A742-4BC0-B4E8-A6893A0ACD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A6F90B-9F2F-41FF-B4AD-B312E9663C66}" type="datetimeFigureOut">
              <a:rPr lang="en-US" smtClean="0"/>
              <a:pPr/>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88494-A742-4BC0-B4E8-A6893A0ACD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A6F90B-9F2F-41FF-B4AD-B312E9663C66}" type="datetimeFigureOut">
              <a:rPr lang="en-US" smtClean="0"/>
              <a:pPr/>
              <a:t>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F88494-A742-4BC0-B4E8-A6893A0ACD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A6F90B-9F2F-41FF-B4AD-B312E9663C66}" type="datetimeFigureOut">
              <a:rPr lang="en-US" smtClean="0"/>
              <a:pPr/>
              <a:t>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F88494-A742-4BC0-B4E8-A6893A0ACD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6F90B-9F2F-41FF-B4AD-B312E9663C66}" type="datetimeFigureOut">
              <a:rPr lang="en-US" smtClean="0"/>
              <a:pPr/>
              <a:t>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F88494-A742-4BC0-B4E8-A6893A0ACD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6F90B-9F2F-41FF-B4AD-B312E9663C66}" type="datetimeFigureOut">
              <a:rPr lang="en-US" smtClean="0"/>
              <a:pPr/>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88494-A742-4BC0-B4E8-A6893A0ACD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6F90B-9F2F-41FF-B4AD-B312E9663C66}" type="datetimeFigureOut">
              <a:rPr lang="en-US" smtClean="0"/>
              <a:pPr/>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88494-A742-4BC0-B4E8-A6893A0ACD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6F90B-9F2F-41FF-B4AD-B312E9663C66}" type="datetimeFigureOut">
              <a:rPr lang="en-US" smtClean="0"/>
              <a:pPr/>
              <a:t>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88494-A742-4BC0-B4E8-A6893A0ACD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4267200" cy="6858000"/>
          </a:xfrm>
        </p:spPr>
        <p:txBody>
          <a:bodyPr/>
          <a:lstStyle/>
          <a:p>
            <a:r>
              <a:rPr lang="en-US" i="1" dirty="0" smtClean="0"/>
              <a:t>The Prophets Ezekiel and Daniel</a:t>
            </a:r>
            <a:br>
              <a:rPr lang="en-US" i="1" dirty="0" smtClean="0"/>
            </a:br>
            <a:r>
              <a:rPr lang="en-US" dirty="0" smtClean="0"/>
              <a:t/>
            </a:r>
            <a:br>
              <a:rPr lang="en-US" dirty="0" smtClean="0"/>
            </a:br>
            <a:r>
              <a:rPr lang="en-US" sz="2800" dirty="0" err="1" smtClean="0"/>
              <a:t>Maerten</a:t>
            </a:r>
            <a:r>
              <a:rPr lang="en-US" sz="2800" dirty="0" smtClean="0"/>
              <a:t> Van </a:t>
            </a:r>
            <a:r>
              <a:rPr lang="en-US" sz="2800" dirty="0" err="1" smtClean="0"/>
              <a:t>Heemskerck</a:t>
            </a:r>
            <a:r>
              <a:rPr lang="en-US" sz="2800" dirty="0" smtClean="0"/>
              <a:t>,</a:t>
            </a:r>
            <a:br>
              <a:rPr lang="en-US" sz="2800" dirty="0" smtClean="0"/>
            </a:br>
            <a:r>
              <a:rPr lang="en-US" sz="2800" dirty="0" smtClean="0"/>
              <a:t>1560</a:t>
            </a:r>
            <a:endParaRPr lang="en-US" sz="2800" dirty="0"/>
          </a:p>
        </p:txBody>
      </p:sp>
      <p:sp>
        <p:nvSpPr>
          <p:cNvPr id="3" name="Subtitle 2"/>
          <p:cNvSpPr>
            <a:spLocks noGrp="1"/>
          </p:cNvSpPr>
          <p:nvPr>
            <p:ph type="subTitle" idx="1"/>
          </p:nvPr>
        </p:nvSpPr>
        <p:spPr>
          <a:xfrm flipH="1" flipV="1">
            <a:off x="7772400" y="3429000"/>
            <a:ext cx="4038600" cy="457200"/>
          </a:xfrm>
        </p:spPr>
        <p:txBody>
          <a:bodyPr>
            <a:normAutofit fontScale="92500" lnSpcReduction="20000"/>
          </a:bodyPr>
          <a:lstStyle/>
          <a:p>
            <a:endParaRPr lang="en-US" dirty="0"/>
          </a:p>
        </p:txBody>
      </p:sp>
      <p:pic>
        <p:nvPicPr>
          <p:cNvPr id="3074" name="Picture 2" descr="The prophets Ezekiel and Daniel - Maerten van Heemskerck"/>
          <p:cNvPicPr>
            <a:picLocks noChangeAspect="1" noChangeArrowheads="1"/>
          </p:cNvPicPr>
          <p:nvPr/>
        </p:nvPicPr>
        <p:blipFill>
          <a:blip r:embed="rId2" cstate="print"/>
          <a:srcRect/>
          <a:stretch>
            <a:fillRect/>
          </a:stretch>
        </p:blipFill>
        <p:spPr bwMode="auto">
          <a:xfrm>
            <a:off x="4337686" y="-8163"/>
            <a:ext cx="4806314" cy="68661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P</a:t>
            </a:r>
            <a:r>
              <a:rPr lang="en-US" dirty="0" smtClean="0"/>
              <a:t>RESENCE </a:t>
            </a:r>
            <a:r>
              <a:rPr lang="en-US" dirty="0" smtClean="0"/>
              <a:t>of God</a:t>
            </a:r>
            <a:br>
              <a:rPr lang="en-US" dirty="0" smtClean="0"/>
            </a:br>
            <a:r>
              <a:rPr lang="en-US" dirty="0" smtClean="0"/>
              <a:t>Think, Pair and Share</a:t>
            </a:r>
            <a:endParaRPr lang="en-US" dirty="0"/>
          </a:p>
        </p:txBody>
      </p:sp>
      <p:sp>
        <p:nvSpPr>
          <p:cNvPr id="3" name="Content Placeholder 2"/>
          <p:cNvSpPr>
            <a:spLocks noGrp="1"/>
          </p:cNvSpPr>
          <p:nvPr>
            <p:ph idx="1"/>
          </p:nvPr>
        </p:nvSpPr>
        <p:spPr>
          <a:xfrm>
            <a:off x="0" y="1219200"/>
            <a:ext cx="9144000" cy="5638800"/>
          </a:xfrm>
        </p:spPr>
        <p:txBody>
          <a:bodyPr>
            <a:normAutofit/>
          </a:bodyPr>
          <a:lstStyle/>
          <a:p>
            <a:r>
              <a:rPr lang="en-US" dirty="0" smtClean="0"/>
              <a:t>How is the presence of God good for people? What is God’s presence like? When is God present? When is he not? What other passages come to mind?</a:t>
            </a:r>
          </a:p>
          <a:p>
            <a:endParaRPr lang="en-US" dirty="0" smtClean="0"/>
          </a:p>
        </p:txBody>
      </p:sp>
      <p:graphicFrame>
        <p:nvGraphicFramePr>
          <p:cNvPr id="4" name="Table 3"/>
          <p:cNvGraphicFramePr>
            <a:graphicFrameLocks noGrp="1"/>
          </p:cNvGraphicFramePr>
          <p:nvPr/>
        </p:nvGraphicFramePr>
        <p:xfrm>
          <a:off x="0" y="2971800"/>
          <a:ext cx="9144000" cy="3886200"/>
        </p:xfrm>
        <a:graphic>
          <a:graphicData uri="http://schemas.openxmlformats.org/drawingml/2006/table">
            <a:tbl>
              <a:tblPr firstRow="1" bandRow="1">
                <a:tableStyleId>{5C22544A-7EE6-4342-B048-85BDC9FD1C3A}</a:tableStyleId>
              </a:tblPr>
              <a:tblGrid>
                <a:gridCol w="2286000"/>
                <a:gridCol w="2286000"/>
                <a:gridCol w="2286000"/>
                <a:gridCol w="2286000"/>
              </a:tblGrid>
              <a:tr h="3886200">
                <a:tc>
                  <a:txBody>
                    <a:bodyPr/>
                    <a:lstStyle/>
                    <a:p>
                      <a:pPr marL="514350" indent="-514350" algn="l" defTabSz="914400" rtl="0" eaLnBrk="1" latinLnBrk="0" hangingPunct="1">
                        <a:buFont typeface="+mj-lt"/>
                        <a:buNone/>
                      </a:pPr>
                      <a:r>
                        <a:rPr lang="en-US" sz="2800" b="0" u="sng" kern="1200" dirty="0" smtClean="0">
                          <a:solidFill>
                            <a:schemeClr val="lt1"/>
                          </a:solidFill>
                          <a:latin typeface="Arial" pitchFamily="34" charset="0"/>
                          <a:ea typeface="+mn-ea"/>
                          <a:cs typeface="Arial" pitchFamily="34" charset="0"/>
                        </a:rPr>
                        <a:t>First</a:t>
                      </a:r>
                    </a:p>
                    <a:p>
                      <a:pPr marL="514350" indent="-514350">
                        <a:buFont typeface="+mj-lt"/>
                        <a:buNone/>
                      </a:pPr>
                      <a:endParaRPr lang="en-US" sz="2800" b="0" dirty="0" smtClean="0">
                        <a:latin typeface="Arial" pitchFamily="34" charset="0"/>
                        <a:cs typeface="Arial" pitchFamily="34" charset="0"/>
                      </a:endParaRPr>
                    </a:p>
                    <a:p>
                      <a:pPr marL="514350" indent="-514350">
                        <a:buFont typeface="+mj-lt"/>
                        <a:buNone/>
                      </a:pPr>
                      <a:r>
                        <a:rPr lang="en-US" sz="2800" b="0" dirty="0" smtClean="0">
                          <a:latin typeface="Arial" pitchFamily="34" charset="0"/>
                          <a:cs typeface="Arial" pitchFamily="34" charset="0"/>
                        </a:rPr>
                        <a:t>Exodus 33:15-16</a:t>
                      </a:r>
                    </a:p>
                    <a:p>
                      <a:pPr marL="514350" indent="-514350">
                        <a:buFont typeface="+mj-lt"/>
                        <a:buNone/>
                      </a:pPr>
                      <a:r>
                        <a:rPr lang="en-US" sz="2800" b="0" dirty="0" smtClean="0">
                          <a:latin typeface="Arial" pitchFamily="34" charset="0"/>
                          <a:cs typeface="Arial" pitchFamily="34" charset="0"/>
                        </a:rPr>
                        <a:t>Exodus 40:33-48</a:t>
                      </a:r>
                    </a:p>
                    <a:p>
                      <a:endParaRPr lang="en-US" sz="2800" b="0" dirty="0">
                        <a:latin typeface="Arial" pitchFamily="34" charset="0"/>
                        <a:cs typeface="Arial" pitchFamily="34" charset="0"/>
                      </a:endParaRPr>
                    </a:p>
                  </a:txBody>
                  <a:tcPr/>
                </a:tc>
                <a:tc>
                  <a:txBody>
                    <a:bodyPr/>
                    <a:lstStyle/>
                    <a:p>
                      <a:pPr marL="514350" indent="-514350" algn="l" defTabSz="914400" rtl="0" eaLnBrk="1" latinLnBrk="0" hangingPunct="1">
                        <a:buFont typeface="+mj-lt"/>
                        <a:buNone/>
                      </a:pPr>
                      <a:r>
                        <a:rPr lang="en-US" sz="2800" b="0" u="sng" kern="1200" dirty="0" smtClean="0">
                          <a:solidFill>
                            <a:schemeClr val="lt1"/>
                          </a:solidFill>
                          <a:latin typeface="Arial" pitchFamily="34" charset="0"/>
                          <a:ea typeface="+mn-ea"/>
                          <a:cs typeface="Arial" pitchFamily="34" charset="0"/>
                        </a:rPr>
                        <a:t>Second</a:t>
                      </a:r>
                    </a:p>
                    <a:p>
                      <a:pPr marL="514350" indent="-514350">
                        <a:buFont typeface="+mj-lt"/>
                        <a:buNone/>
                      </a:pPr>
                      <a:endParaRPr lang="en-US" sz="2800" b="0" dirty="0" smtClean="0">
                        <a:latin typeface="Arial" pitchFamily="34" charset="0"/>
                        <a:cs typeface="Arial" pitchFamily="34" charset="0"/>
                      </a:endParaRPr>
                    </a:p>
                    <a:p>
                      <a:pPr marL="514350" indent="-514350">
                        <a:buFont typeface="+mj-lt"/>
                        <a:buNone/>
                      </a:pPr>
                      <a:r>
                        <a:rPr lang="en-US" sz="2800" b="0" dirty="0" smtClean="0">
                          <a:latin typeface="Arial" pitchFamily="34" charset="0"/>
                          <a:cs typeface="Arial" pitchFamily="34" charset="0"/>
                        </a:rPr>
                        <a:t>1 Kings 6:12-13</a:t>
                      </a:r>
                    </a:p>
                    <a:p>
                      <a:pPr marL="514350" indent="-514350">
                        <a:buFont typeface="+mj-lt"/>
                        <a:buNone/>
                      </a:pPr>
                      <a:r>
                        <a:rPr lang="en-US" sz="2800" b="0" dirty="0" smtClean="0">
                          <a:latin typeface="Arial" pitchFamily="34" charset="0"/>
                          <a:cs typeface="Arial" pitchFamily="34" charset="0"/>
                        </a:rPr>
                        <a:t>1 Kings 8:10-16</a:t>
                      </a:r>
                    </a:p>
                    <a:p>
                      <a:endParaRPr lang="en-US" sz="2800" b="0" dirty="0">
                        <a:latin typeface="Arial" pitchFamily="34" charset="0"/>
                        <a:cs typeface="Arial" pitchFamily="34" charset="0"/>
                      </a:endParaRPr>
                    </a:p>
                  </a:txBody>
                  <a:tcPr/>
                </a:tc>
                <a:tc>
                  <a:txBody>
                    <a:bodyPr/>
                    <a:lstStyle/>
                    <a:p>
                      <a:pPr marL="514350" indent="-514350" algn="l" defTabSz="914400" rtl="0" eaLnBrk="1" latinLnBrk="0" hangingPunct="1">
                        <a:buFont typeface="+mj-lt"/>
                        <a:buNone/>
                      </a:pPr>
                      <a:r>
                        <a:rPr lang="en-US" sz="2800" b="0" u="sng" kern="1200" dirty="0" smtClean="0">
                          <a:solidFill>
                            <a:schemeClr val="lt1"/>
                          </a:solidFill>
                          <a:latin typeface="Arial" pitchFamily="34" charset="0"/>
                          <a:ea typeface="+mn-ea"/>
                          <a:cs typeface="Arial" pitchFamily="34" charset="0"/>
                        </a:rPr>
                        <a:t>Third</a:t>
                      </a:r>
                    </a:p>
                    <a:p>
                      <a:pPr marL="514350" indent="-514350">
                        <a:buFont typeface="+mj-lt"/>
                        <a:buNone/>
                      </a:pPr>
                      <a:endParaRPr lang="en-US" sz="2800" b="0" dirty="0" smtClean="0">
                        <a:latin typeface="Arial" pitchFamily="34" charset="0"/>
                        <a:cs typeface="Arial" pitchFamily="34" charset="0"/>
                      </a:endParaRPr>
                    </a:p>
                    <a:p>
                      <a:pPr marL="514350" indent="-514350">
                        <a:buFont typeface="+mj-lt"/>
                        <a:buNone/>
                      </a:pPr>
                      <a:r>
                        <a:rPr lang="en-US" sz="2800" b="0" dirty="0" smtClean="0">
                          <a:latin typeface="Arial" pitchFamily="34" charset="0"/>
                          <a:cs typeface="Arial" pitchFamily="34" charset="0"/>
                        </a:rPr>
                        <a:t>Ezekiel 1:4-28</a:t>
                      </a:r>
                    </a:p>
                    <a:p>
                      <a:pPr marL="514350" indent="-514350">
                        <a:buFont typeface="+mj-lt"/>
                        <a:buNone/>
                      </a:pPr>
                      <a:r>
                        <a:rPr lang="en-US" sz="2800" b="0" dirty="0" smtClean="0">
                          <a:latin typeface="Arial" pitchFamily="34" charset="0"/>
                          <a:cs typeface="Arial" pitchFamily="34" charset="0"/>
                        </a:rPr>
                        <a:t>Ezekiel 11:22-23</a:t>
                      </a:r>
                    </a:p>
                    <a:p>
                      <a:endParaRPr lang="en-US" sz="2800" b="0" dirty="0">
                        <a:latin typeface="Arial" pitchFamily="34" charset="0"/>
                        <a:cs typeface="Arial" pitchFamily="34" charset="0"/>
                      </a:endParaRPr>
                    </a:p>
                  </a:txBody>
                  <a:tcPr/>
                </a:tc>
                <a:tc>
                  <a:txBody>
                    <a:bodyPr/>
                    <a:lstStyle/>
                    <a:p>
                      <a:pPr marL="514350" indent="-514350">
                        <a:buFont typeface="+mj-lt"/>
                        <a:buNone/>
                      </a:pPr>
                      <a:r>
                        <a:rPr lang="en-US" sz="2800" b="0" u="sng" dirty="0" smtClean="0">
                          <a:latin typeface="Arial" pitchFamily="34" charset="0"/>
                          <a:cs typeface="Arial" pitchFamily="34" charset="0"/>
                        </a:rPr>
                        <a:t>Fourth</a:t>
                      </a:r>
                    </a:p>
                    <a:p>
                      <a:pPr marL="514350" indent="-514350">
                        <a:buFont typeface="+mj-lt"/>
                        <a:buNone/>
                      </a:pPr>
                      <a:endParaRPr lang="en-US" sz="2800" b="0" dirty="0" smtClean="0">
                        <a:latin typeface="Arial" pitchFamily="34" charset="0"/>
                        <a:cs typeface="Arial" pitchFamily="34" charset="0"/>
                      </a:endParaRPr>
                    </a:p>
                    <a:p>
                      <a:pPr marL="514350" indent="-514350">
                        <a:buFont typeface="+mj-lt"/>
                        <a:buNone/>
                      </a:pPr>
                      <a:r>
                        <a:rPr lang="en-US" sz="2800" b="0" dirty="0" smtClean="0">
                          <a:latin typeface="Arial" pitchFamily="34" charset="0"/>
                          <a:cs typeface="Arial" pitchFamily="34" charset="0"/>
                        </a:rPr>
                        <a:t>Ezekiel 43:1-7</a:t>
                      </a:r>
                    </a:p>
                    <a:p>
                      <a:endParaRPr lang="en-US" sz="2800" b="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5:5-9 and God’s Mission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a:t>
            </a:r>
            <a:r>
              <a:rPr lang="en-US" baseline="30000" dirty="0" smtClean="0"/>
              <a:t>5</a:t>
            </a:r>
            <a:r>
              <a:rPr lang="en-US" dirty="0" smtClean="0"/>
              <a:t> "Thus says the Lord GOD: This is Jerusalem. I have set her in the center of the nations, with countries all around her. </a:t>
            </a:r>
            <a:r>
              <a:rPr lang="en-US" baseline="30000" dirty="0" smtClean="0"/>
              <a:t>6</a:t>
            </a:r>
            <a:r>
              <a:rPr lang="en-US" dirty="0" smtClean="0"/>
              <a:t> And she has rebelled against my rules by doing wickedness more than the nations, and against my statutes more than the countries all around her; for they have rejected my rules and have not walked in my statutes. </a:t>
            </a:r>
            <a:r>
              <a:rPr lang="en-US" baseline="30000" dirty="0" smtClean="0"/>
              <a:t>7</a:t>
            </a:r>
            <a:r>
              <a:rPr lang="en-US" dirty="0" smtClean="0"/>
              <a:t> Therefore thus says the Lord GOD: Because you are more turbulent than the nations that are all around you, and have not walked in my statutes or obeyed my rules, and have not even acted according to the rules of the nations that are all around you, </a:t>
            </a:r>
            <a:r>
              <a:rPr lang="en-US" baseline="30000" dirty="0" smtClean="0"/>
              <a:t>8</a:t>
            </a:r>
            <a:r>
              <a:rPr lang="en-US" dirty="0" smtClean="0"/>
              <a:t> therefore thus says the Lord GOD: Behold, I, even I, am against you. And I will execute judgments in your midst in the sight of the nations. </a:t>
            </a:r>
            <a:r>
              <a:rPr lang="en-US" baseline="30000" dirty="0" smtClean="0"/>
              <a:t>9</a:t>
            </a:r>
            <a:r>
              <a:rPr lang="en-US" dirty="0" smtClean="0"/>
              <a:t> And because of all your abominations I will do with you what I have never yet done, and the like of which I will never do again.”</a:t>
            </a:r>
          </a:p>
          <a:p>
            <a:r>
              <a:rPr lang="en-US" dirty="0" smtClean="0"/>
              <a:t>Compare with Deuteronomy 4:1-8</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 Babylon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do not know a great deal about the life of the Israelites while they were in exile. Certainly their situation in Babylon must have been far from pleasant – but there were worse conquerors than the Babylonians. The Israelites were at least able to be part of the Babylonian Empire while remaining in their own communities and holding on to some of their cultural and </a:t>
            </a:r>
            <a:r>
              <a:rPr lang="en-US" dirty="0" err="1" smtClean="0"/>
              <a:t>religioius</a:t>
            </a:r>
            <a:r>
              <a:rPr lang="en-US" dirty="0" smtClean="0"/>
              <a:t> </a:t>
            </a:r>
            <a:r>
              <a:rPr lang="en-US" dirty="0" err="1" smtClean="0"/>
              <a:t>distintinctiveness</a:t>
            </a:r>
            <a:r>
              <a:rPr lang="en-US" dirty="0" smtClean="0"/>
              <a:t>. Nevertheless, two Old Testament narratives, the books of Daniel and Esther, deal with the conflicts of loyalty that could arise for committed Israelites while in exile.” Bartholomew and </a:t>
            </a:r>
            <a:r>
              <a:rPr lang="en-US" dirty="0" err="1" smtClean="0"/>
              <a:t>Goheen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E</a:t>
            </a:r>
            <a:r>
              <a:rPr lang="en-US" dirty="0" smtClean="0"/>
              <a:t>XILE</a:t>
            </a:r>
            <a:endParaRPr lang="en-US" dirty="0"/>
          </a:p>
        </p:txBody>
      </p:sp>
      <p:pic>
        <p:nvPicPr>
          <p:cNvPr id="3" name="Picture 6" descr="http://www.african-safari-pictures.com/image-files/vulture-pictures.jpg"/>
          <p:cNvPicPr>
            <a:picLocks noChangeAspect="1" noChangeArrowheads="1"/>
          </p:cNvPicPr>
          <p:nvPr/>
        </p:nvPicPr>
        <p:blipFill>
          <a:blip r:embed="rId2" cstate="print"/>
          <a:srcRect/>
          <a:stretch>
            <a:fillRect/>
          </a:stretch>
        </p:blipFill>
        <p:spPr bwMode="auto">
          <a:xfrm>
            <a:off x="457200" y="1219200"/>
            <a:ext cx="8234220" cy="543458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of Exile</a:t>
            </a:r>
            <a:endParaRPr lang="en-US" dirty="0"/>
          </a:p>
        </p:txBody>
      </p:sp>
      <p:sp>
        <p:nvSpPr>
          <p:cNvPr id="3" name="Content Placeholder 2"/>
          <p:cNvSpPr>
            <a:spLocks noGrp="1"/>
          </p:cNvSpPr>
          <p:nvPr>
            <p:ph idx="1"/>
          </p:nvPr>
        </p:nvSpPr>
        <p:spPr>
          <a:xfrm>
            <a:off x="304800" y="1066800"/>
            <a:ext cx="8382000" cy="5791200"/>
          </a:xfrm>
        </p:spPr>
        <p:txBody>
          <a:bodyPr>
            <a:normAutofit fontScale="62500" lnSpcReduction="20000"/>
          </a:bodyPr>
          <a:lstStyle/>
          <a:p>
            <a:r>
              <a:rPr lang="en-US" dirty="0" smtClean="0"/>
              <a:t>Assyria</a:t>
            </a:r>
          </a:p>
          <a:p>
            <a:r>
              <a:rPr lang="en-US" dirty="0" smtClean="0"/>
              <a:t>Babylon (gained control after fall of Assyria in 612 BC)</a:t>
            </a:r>
          </a:p>
          <a:p>
            <a:pPr lvl="1"/>
            <a:r>
              <a:rPr lang="en-US" dirty="0" smtClean="0"/>
              <a:t>Nebuchadnezzar (605-562 BC)</a:t>
            </a:r>
          </a:p>
          <a:p>
            <a:pPr lvl="1"/>
            <a:r>
              <a:rPr lang="en-US" dirty="0" err="1" smtClean="0"/>
              <a:t>Jehoiachin</a:t>
            </a:r>
            <a:r>
              <a:rPr lang="en-US" dirty="0" smtClean="0"/>
              <a:t> taken prisoner to Babylon</a:t>
            </a:r>
          </a:p>
          <a:p>
            <a:pPr lvl="1"/>
            <a:r>
              <a:rPr lang="en-US" dirty="0" smtClean="0"/>
              <a:t>Zedekiah (Jerusalem destroyed)</a:t>
            </a:r>
          </a:p>
          <a:p>
            <a:r>
              <a:rPr lang="en-US" dirty="0" smtClean="0"/>
              <a:t>Exile</a:t>
            </a:r>
          </a:p>
          <a:p>
            <a:pPr lvl="1"/>
            <a:r>
              <a:rPr lang="en-US" dirty="0" smtClean="0"/>
              <a:t>First Deportation – 605 BC</a:t>
            </a:r>
          </a:p>
          <a:p>
            <a:pPr lvl="2"/>
            <a:r>
              <a:rPr lang="en-US" dirty="0" smtClean="0"/>
              <a:t>Leading citizens and nobility are brought to Babylon, including Daniel and his three friends</a:t>
            </a:r>
          </a:p>
          <a:p>
            <a:pPr lvl="1"/>
            <a:r>
              <a:rPr lang="en-US" dirty="0" smtClean="0"/>
              <a:t>Second Deportation – 597 BC</a:t>
            </a:r>
          </a:p>
          <a:p>
            <a:pPr lvl="2"/>
            <a:r>
              <a:rPr lang="en-US" dirty="0" err="1" smtClean="0"/>
              <a:t>Jehoiachin</a:t>
            </a:r>
            <a:r>
              <a:rPr lang="en-US" dirty="0" smtClean="0"/>
              <a:t> and Ezekiel</a:t>
            </a:r>
          </a:p>
          <a:p>
            <a:pPr lvl="1"/>
            <a:r>
              <a:rPr lang="en-US" dirty="0" smtClean="0"/>
              <a:t>Third Deportation – 587/6 BC</a:t>
            </a:r>
          </a:p>
          <a:p>
            <a:pPr lvl="2"/>
            <a:r>
              <a:rPr lang="en-US" dirty="0" smtClean="0"/>
              <a:t>Zedekiah</a:t>
            </a:r>
          </a:p>
          <a:p>
            <a:r>
              <a:rPr lang="en-US" dirty="0" smtClean="0"/>
              <a:t>We shouldn’t think that the LORD has been quick to cast his people out of the land. On the contrary, God is portrayed throughout the OT as moving slowly and regretfully toward this judgment…God’s pain is evident when he cries out through Hosea, ‘How can I give you up, Ephraim? How can I hand you over, Israel?’ (Hosea 11:8). The OT prophets bear ample witness to God’s patience with his people and to the repeated efforts he makes to call them back to faithfulness within the covenant.” Bartholomew and </a:t>
            </a:r>
            <a:r>
              <a:rPr lang="en-US" dirty="0" err="1" smtClean="0"/>
              <a:t>Goheen</a:t>
            </a:r>
            <a:r>
              <a:rPr 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itchFamily="18" charset="0"/>
              </a:rPr>
              <a:t>Biblical Theology:</a:t>
            </a:r>
            <a:br>
              <a:rPr lang="en-US" dirty="0" smtClean="0">
                <a:latin typeface="Georgia" pitchFamily="18" charset="0"/>
              </a:rPr>
            </a:br>
            <a:r>
              <a:rPr lang="en-US" dirty="0" smtClean="0">
                <a:latin typeface="Georgia" pitchFamily="18" charset="0"/>
              </a:rPr>
              <a:t>Creation, Exile </a:t>
            </a:r>
            <a:r>
              <a:rPr lang="en-US" dirty="0" smtClean="0">
                <a:latin typeface="Georgia" pitchFamily="18" charset="0"/>
              </a:rPr>
              <a:t>and the 4 P’s</a:t>
            </a:r>
            <a:endParaRPr lang="en-US" dirty="0">
              <a:latin typeface="Georgia" pitchFamily="18" charset="0"/>
            </a:endParaRPr>
          </a:p>
        </p:txBody>
      </p:sp>
      <p:sp>
        <p:nvSpPr>
          <p:cNvPr id="3" name="Content Placeholder 2"/>
          <p:cNvSpPr>
            <a:spLocks noGrp="1"/>
          </p:cNvSpPr>
          <p:nvPr>
            <p:ph idx="1"/>
          </p:nvPr>
        </p:nvSpPr>
        <p:spPr/>
        <p:txBody>
          <a:bodyPr/>
          <a:lstStyle/>
          <a:p>
            <a:r>
              <a:rPr lang="en-US" dirty="0" smtClean="0"/>
              <a:t>Describe the 4 P’s at creation. Describe them at </a:t>
            </a:r>
            <a:r>
              <a:rPr lang="en-US" dirty="0" smtClean="0"/>
              <a:t>the Exile? What are the similarities and differences?</a:t>
            </a:r>
            <a:endParaRPr lang="en-US" dirty="0" smtClean="0"/>
          </a:p>
          <a:p>
            <a:pPr algn="ctr">
              <a:buNone/>
            </a:pPr>
            <a:r>
              <a:rPr lang="en-US" i="1" dirty="0" smtClean="0"/>
              <a:t>The 4 P’s are:</a:t>
            </a:r>
          </a:p>
          <a:p>
            <a:pPr lvl="1" algn="ctr">
              <a:buNone/>
            </a:pPr>
            <a:r>
              <a:rPr lang="en-US" i="1" dirty="0" smtClean="0"/>
              <a:t>Presence</a:t>
            </a:r>
          </a:p>
          <a:p>
            <a:pPr lvl="1" algn="ctr">
              <a:buNone/>
            </a:pPr>
            <a:r>
              <a:rPr lang="en-US" i="1" dirty="0" smtClean="0"/>
              <a:t>Place</a:t>
            </a:r>
            <a:endParaRPr lang="en-US" i="1" dirty="0" smtClean="0"/>
          </a:p>
          <a:p>
            <a:pPr lvl="1" algn="ctr">
              <a:buNone/>
            </a:pPr>
            <a:r>
              <a:rPr lang="en-US" i="1" dirty="0" smtClean="0"/>
              <a:t>People</a:t>
            </a:r>
          </a:p>
          <a:p>
            <a:pPr lvl="1" algn="ctr">
              <a:buNone/>
            </a:pPr>
            <a:r>
              <a:rPr lang="en-US" i="1" dirty="0" smtClean="0"/>
              <a:t>Purpose</a:t>
            </a:r>
            <a:endParaRPr lang="en-US"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590800" cy="6858000"/>
          </a:xfrm>
        </p:spPr>
        <p:txBody>
          <a:bodyPr/>
          <a:lstStyle/>
          <a:p>
            <a:r>
              <a:rPr lang="en-US" i="1" dirty="0" smtClean="0"/>
              <a:t>Daniel in Lions Den</a:t>
            </a:r>
            <a:r>
              <a:rPr lang="en-US" dirty="0" smtClean="0"/>
              <a:t/>
            </a:r>
            <a:br>
              <a:rPr lang="en-US" dirty="0" smtClean="0"/>
            </a:br>
            <a:r>
              <a:rPr lang="en-US" dirty="0"/>
              <a:t/>
            </a:r>
            <a:br>
              <a:rPr lang="en-US" dirty="0"/>
            </a:br>
            <a:r>
              <a:rPr lang="en-US" sz="2800" dirty="0" smtClean="0"/>
              <a:t>Tunisia, 5</a:t>
            </a:r>
            <a:r>
              <a:rPr lang="en-US" sz="2800" baseline="30000" dirty="0" smtClean="0"/>
              <a:t>th</a:t>
            </a:r>
            <a:r>
              <a:rPr lang="en-US" sz="2800" dirty="0" smtClean="0"/>
              <a:t> Century</a:t>
            </a:r>
            <a:endParaRPr lang="en-US" sz="2800" dirty="0"/>
          </a:p>
        </p:txBody>
      </p:sp>
      <p:pic>
        <p:nvPicPr>
          <p:cNvPr id="17410" name="Picture 2" descr="http://1.bp.blogspot.com/-abC6nczQNWU/UB6U5hIacrI/AAAAAAAAVHM/Ux4ThDWXxEY/s1600/daniel3.jpg"/>
          <p:cNvPicPr>
            <a:picLocks noChangeAspect="1" noChangeArrowheads="1"/>
          </p:cNvPicPr>
          <p:nvPr/>
        </p:nvPicPr>
        <p:blipFill>
          <a:blip r:embed="rId2" cstate="print"/>
          <a:srcRect/>
          <a:stretch>
            <a:fillRect/>
          </a:stretch>
        </p:blipFill>
        <p:spPr bwMode="auto">
          <a:xfrm>
            <a:off x="2528835" y="381000"/>
            <a:ext cx="6615165" cy="6019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762000"/>
          </a:xfrm>
        </p:spPr>
        <p:txBody>
          <a:bodyPr>
            <a:normAutofit fontScale="90000"/>
          </a:bodyPr>
          <a:lstStyle/>
          <a:p>
            <a:r>
              <a:rPr lang="en-US" sz="3200" dirty="0" smtClean="0">
                <a:latin typeface="Georgia" pitchFamily="18" charset="0"/>
              </a:rPr>
              <a:t>Daniel in the Lions Den</a:t>
            </a:r>
            <a:r>
              <a:rPr lang="en-US" dirty="0" smtClean="0"/>
              <a:t/>
            </a:r>
            <a:br>
              <a:rPr lang="en-US" dirty="0" smtClean="0"/>
            </a:br>
            <a:r>
              <a:rPr lang="en-US" sz="2200" dirty="0" smtClean="0"/>
              <a:t>John August Swanson, 2000</a:t>
            </a:r>
            <a:endParaRPr lang="en-US" sz="2200" dirty="0"/>
          </a:p>
        </p:txBody>
      </p:sp>
      <p:sp>
        <p:nvSpPr>
          <p:cNvPr id="3" name="Content Placeholder 2"/>
          <p:cNvSpPr>
            <a:spLocks noGrp="1"/>
          </p:cNvSpPr>
          <p:nvPr>
            <p:ph idx="1"/>
          </p:nvPr>
        </p:nvSpPr>
        <p:spPr/>
        <p:txBody>
          <a:bodyPr/>
          <a:lstStyle/>
          <a:p>
            <a:endParaRPr lang="en-US" dirty="0"/>
          </a:p>
        </p:txBody>
      </p:sp>
      <p:pic>
        <p:nvPicPr>
          <p:cNvPr id="7170" name="Picture 2" descr="The John August Swansons serigraph &quot;Daniel&quot; is for sale from Eyekons Gallery. The serigraph portrays the story of Daniel in the Lions Den from Daniel 6. Daniel is sentenced to a terrifying death, yet he stands peacefully in the midst of the wild lions. John Swanson writes, &quot;Daniel is an optimistic story where good wins and hope is kept alive. Despite seemingly impossible situations, by keeping our faith alive we can survive our &quot;lions den.&quot; Eyekons Gallery is a resource for Christian art, religious art, biblical art and church images."/>
          <p:cNvPicPr>
            <a:picLocks noChangeAspect="1" noChangeArrowheads="1"/>
          </p:cNvPicPr>
          <p:nvPr/>
        </p:nvPicPr>
        <p:blipFill>
          <a:blip r:embed="rId2" cstate="print"/>
          <a:srcRect/>
          <a:stretch>
            <a:fillRect/>
          </a:stretch>
        </p:blipFill>
        <p:spPr bwMode="auto">
          <a:xfrm>
            <a:off x="372532" y="762001"/>
            <a:ext cx="8466664" cy="6096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2"/>
          <a:ext cx="9144000" cy="6858001"/>
        </p:xfrm>
        <a:graphic>
          <a:graphicData uri="http://schemas.openxmlformats.org/drawingml/2006/table">
            <a:tbl>
              <a:tblPr/>
              <a:tblGrid>
                <a:gridCol w="2286000"/>
                <a:gridCol w="2286000"/>
                <a:gridCol w="2286000"/>
                <a:gridCol w="2286000"/>
              </a:tblGrid>
              <a:tr h="603638">
                <a:tc>
                  <a:txBody>
                    <a:bodyPr/>
                    <a:lstStyle/>
                    <a:p>
                      <a:pPr marL="0" marR="0">
                        <a:spcBef>
                          <a:spcPts val="0"/>
                        </a:spcBef>
                        <a:spcAft>
                          <a:spcPts val="0"/>
                        </a:spcAft>
                      </a:pPr>
                      <a:r>
                        <a:rPr lang="en-US" sz="2000" b="1" dirty="0">
                          <a:latin typeface="Arial" pitchFamily="34" charset="0"/>
                          <a:ea typeface="Times New Roman"/>
                          <a:cs typeface="Arial" pitchFamily="34" charset="0"/>
                        </a:rPr>
                        <a:t>Chapter 2</a:t>
                      </a:r>
                      <a:endParaRPr lang="en-US" sz="2000" dirty="0">
                        <a:latin typeface="Arial" pitchFamily="34" charset="0"/>
                        <a:ea typeface="Times New Roman"/>
                        <a:cs typeface="Arial" pitchFamily="34" charset="0"/>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Arial" pitchFamily="34" charset="0"/>
                          <a:ea typeface="Times New Roman"/>
                          <a:cs typeface="Arial" pitchFamily="34" charset="0"/>
                        </a:rPr>
                        <a:t>Chapter 7</a:t>
                      </a:r>
                      <a:endParaRPr lang="en-US" sz="2000" dirty="0">
                        <a:latin typeface="Arial" pitchFamily="34" charset="0"/>
                        <a:ea typeface="Times New Roman"/>
                        <a:cs typeface="Arial" pitchFamily="34" charset="0"/>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a:latin typeface="Arial" pitchFamily="34" charset="0"/>
                          <a:ea typeface="Times New Roman"/>
                          <a:cs typeface="Arial" pitchFamily="34" charset="0"/>
                        </a:rPr>
                        <a:t>Chapter 8</a:t>
                      </a:r>
                      <a:endParaRPr lang="en-US" sz="2000">
                        <a:latin typeface="Arial" pitchFamily="34" charset="0"/>
                        <a:ea typeface="Times New Roman"/>
                        <a:cs typeface="Arial" pitchFamily="34" charset="0"/>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Arial" pitchFamily="34" charset="0"/>
                          <a:ea typeface="Times New Roman"/>
                          <a:cs typeface="Arial" pitchFamily="34" charset="0"/>
                        </a:rPr>
                        <a:t>Interpretation</a:t>
                      </a:r>
                      <a:endParaRPr lang="en-US" sz="2000" dirty="0">
                        <a:latin typeface="Arial" pitchFamily="34" charset="0"/>
                        <a:ea typeface="Times New Roman"/>
                        <a:cs typeface="Arial" pitchFamily="34" charset="0"/>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7276">
                <a:tc>
                  <a:txBody>
                    <a:bodyPr/>
                    <a:lstStyle/>
                    <a:p>
                      <a:pPr marL="0" marR="0">
                        <a:spcBef>
                          <a:spcPts val="0"/>
                        </a:spcBef>
                        <a:spcAft>
                          <a:spcPts val="0"/>
                        </a:spcAft>
                      </a:pPr>
                      <a:r>
                        <a:rPr lang="en-US" sz="2000" dirty="0">
                          <a:latin typeface="Arial" pitchFamily="34" charset="0"/>
                          <a:ea typeface="Times New Roman"/>
                          <a:cs typeface="Arial" pitchFamily="34" charset="0"/>
                        </a:rPr>
                        <a:t>Head of Gold</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Arial" pitchFamily="34" charset="0"/>
                          <a:ea typeface="Times New Roman"/>
                          <a:cs typeface="Arial" pitchFamily="34" charset="0"/>
                        </a:rPr>
                        <a:t>Lion</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dirty="0">
                        <a:latin typeface="Arial" pitchFamily="34" charset="0"/>
                        <a:ea typeface="Times New Roman"/>
                        <a:cs typeface="Arial" pitchFamily="34" charset="0"/>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Arial" pitchFamily="34" charset="0"/>
                          <a:ea typeface="Times New Roman"/>
                          <a:cs typeface="Arial" pitchFamily="34" charset="0"/>
                        </a:rPr>
                        <a:t>Babylon deported Judah’s king in 605</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7277">
                <a:tc>
                  <a:txBody>
                    <a:bodyPr/>
                    <a:lstStyle/>
                    <a:p>
                      <a:pPr marL="0" marR="0">
                        <a:spcBef>
                          <a:spcPts val="0"/>
                        </a:spcBef>
                        <a:spcAft>
                          <a:spcPts val="0"/>
                        </a:spcAft>
                      </a:pPr>
                      <a:r>
                        <a:rPr lang="en-US" sz="2000">
                          <a:latin typeface="Arial" pitchFamily="34" charset="0"/>
                          <a:ea typeface="Times New Roman"/>
                          <a:cs typeface="Arial" pitchFamily="34" charset="0"/>
                        </a:rPr>
                        <a:t>Chest and Arms of Silver</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Arial" pitchFamily="34" charset="0"/>
                          <a:ea typeface="Times New Roman"/>
                          <a:cs typeface="Arial" pitchFamily="34" charset="0"/>
                        </a:rPr>
                        <a:t>Bear</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Arial" pitchFamily="34" charset="0"/>
                          <a:ea typeface="Times New Roman"/>
                          <a:cs typeface="Arial" pitchFamily="34" charset="0"/>
                        </a:rPr>
                        <a:t>Ram</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err="1">
                          <a:latin typeface="Arial" pitchFamily="34" charset="0"/>
                          <a:ea typeface="Times New Roman"/>
                          <a:cs typeface="Arial" pitchFamily="34" charset="0"/>
                        </a:rPr>
                        <a:t>Medo</a:t>
                      </a:r>
                      <a:r>
                        <a:rPr lang="en-US" sz="2000" dirty="0">
                          <a:latin typeface="Arial" pitchFamily="34" charset="0"/>
                          <a:ea typeface="Times New Roman"/>
                          <a:cs typeface="Arial" pitchFamily="34" charset="0"/>
                        </a:rPr>
                        <a:t>-Persian Empire defeated Babylon in 539 BC</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8490">
                <a:tc>
                  <a:txBody>
                    <a:bodyPr/>
                    <a:lstStyle/>
                    <a:p>
                      <a:pPr marL="0" marR="0">
                        <a:spcBef>
                          <a:spcPts val="0"/>
                        </a:spcBef>
                        <a:spcAft>
                          <a:spcPts val="0"/>
                        </a:spcAft>
                      </a:pPr>
                      <a:r>
                        <a:rPr lang="en-US" sz="2000">
                          <a:latin typeface="Arial" pitchFamily="34" charset="0"/>
                          <a:ea typeface="Times New Roman"/>
                          <a:cs typeface="Arial" pitchFamily="34" charset="0"/>
                        </a:rPr>
                        <a:t>Belly and Thighs of Bronze</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Arial" pitchFamily="34" charset="0"/>
                          <a:ea typeface="Times New Roman"/>
                          <a:cs typeface="Arial" pitchFamily="34" charset="0"/>
                        </a:rPr>
                        <a:t>Leopard</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Arial" pitchFamily="34" charset="0"/>
                          <a:ea typeface="Times New Roman"/>
                          <a:cs typeface="Arial" pitchFamily="34" charset="0"/>
                        </a:rPr>
                        <a:t>Goat</a:t>
                      </a:r>
                    </a:p>
                    <a:p>
                      <a:pPr marL="0" marR="0">
                        <a:spcBef>
                          <a:spcPts val="0"/>
                        </a:spcBef>
                        <a:spcAft>
                          <a:spcPts val="0"/>
                        </a:spcAft>
                      </a:pPr>
                      <a:r>
                        <a:rPr lang="en-US" sz="2000">
                          <a:latin typeface="Arial" pitchFamily="34" charset="0"/>
                          <a:ea typeface="Times New Roman"/>
                          <a:cs typeface="Arial" pitchFamily="34" charset="0"/>
                        </a:rPr>
                        <a:t>(North/South in chapter 11)</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Arial" pitchFamily="34" charset="0"/>
                          <a:ea typeface="Times New Roman"/>
                          <a:cs typeface="Arial" pitchFamily="34" charset="0"/>
                        </a:rPr>
                        <a:t>Greece defeats Persians in 331 BC </a:t>
                      </a:r>
                      <a:r>
                        <a:rPr lang="en-US" sz="2000" dirty="0" err="1">
                          <a:latin typeface="Arial" pitchFamily="34" charset="0"/>
                          <a:ea typeface="Times New Roman"/>
                          <a:cs typeface="Arial" pitchFamily="34" charset="0"/>
                        </a:rPr>
                        <a:t>Prolemies</a:t>
                      </a:r>
                      <a:r>
                        <a:rPr lang="en-US" sz="2000" dirty="0">
                          <a:latin typeface="Arial" pitchFamily="34" charset="0"/>
                          <a:ea typeface="Times New Roman"/>
                          <a:cs typeface="Arial" pitchFamily="34" charset="0"/>
                        </a:rPr>
                        <a:t> and Seleucids</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7276">
                <a:tc>
                  <a:txBody>
                    <a:bodyPr/>
                    <a:lstStyle/>
                    <a:p>
                      <a:pPr marL="0" marR="0">
                        <a:spcBef>
                          <a:spcPts val="0"/>
                        </a:spcBef>
                        <a:spcAft>
                          <a:spcPts val="0"/>
                        </a:spcAft>
                      </a:pPr>
                      <a:r>
                        <a:rPr lang="en-US" sz="2000">
                          <a:latin typeface="Arial" pitchFamily="34" charset="0"/>
                          <a:ea typeface="Times New Roman"/>
                          <a:cs typeface="Arial" pitchFamily="34" charset="0"/>
                        </a:rPr>
                        <a:t>Legs of Iron</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Arial" pitchFamily="34" charset="0"/>
                          <a:ea typeface="Times New Roman"/>
                          <a:cs typeface="Arial" pitchFamily="34" charset="0"/>
                        </a:rPr>
                        <a:t>Terrifying Beast</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dirty="0">
                        <a:latin typeface="Arial" pitchFamily="34" charset="0"/>
                        <a:ea typeface="Times New Roman"/>
                        <a:cs typeface="Arial" pitchFamily="34" charset="0"/>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Arial" pitchFamily="34" charset="0"/>
                          <a:ea typeface="Times New Roman"/>
                          <a:cs typeface="Arial" pitchFamily="34" charset="0"/>
                        </a:rPr>
                        <a:t>Rome assimilated former Greek holdings</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044">
                <a:tc>
                  <a:txBody>
                    <a:bodyPr/>
                    <a:lstStyle/>
                    <a:p>
                      <a:pPr marL="0" marR="0">
                        <a:spcBef>
                          <a:spcPts val="0"/>
                        </a:spcBef>
                        <a:spcAft>
                          <a:spcPts val="0"/>
                        </a:spcAft>
                      </a:pPr>
                      <a:r>
                        <a:rPr lang="en-US" sz="2000">
                          <a:latin typeface="Arial" pitchFamily="34" charset="0"/>
                          <a:ea typeface="Times New Roman"/>
                          <a:cs typeface="Arial" pitchFamily="34" charset="0"/>
                        </a:rPr>
                        <a:t>Rock Against Feet of Clay</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Arial" pitchFamily="34" charset="0"/>
                          <a:ea typeface="Times New Roman"/>
                          <a:cs typeface="Arial" pitchFamily="34" charset="0"/>
                        </a:rPr>
                        <a:t>Son of Man</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a:latin typeface="Arial" pitchFamily="34" charset="0"/>
                        <a:ea typeface="Times New Roman"/>
                        <a:cs typeface="Arial" pitchFamily="34" charset="0"/>
                      </a:endParaRP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Arial" pitchFamily="34" charset="0"/>
                          <a:ea typeface="Times New Roman"/>
                          <a:cs typeface="Arial" pitchFamily="34" charset="0"/>
                        </a:rPr>
                        <a:t>Kingdom of God</a:t>
                      </a:r>
                    </a:p>
                  </a:txBody>
                  <a:tcPr marL="67889" marR="678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962400" cy="6858000"/>
          </a:xfrm>
        </p:spPr>
        <p:txBody>
          <a:bodyPr/>
          <a:lstStyle/>
          <a:p>
            <a:r>
              <a:rPr lang="en-US" i="1" dirty="0" smtClean="0"/>
              <a:t>The Vision of the Prophet Ezekiel</a:t>
            </a:r>
            <a:br>
              <a:rPr lang="en-US" i="1" dirty="0" smtClean="0"/>
            </a:br>
            <a:r>
              <a:rPr lang="en-US" dirty="0" smtClean="0"/>
              <a:t/>
            </a:r>
            <a:br>
              <a:rPr lang="en-US" dirty="0" smtClean="0"/>
            </a:br>
            <a:r>
              <a:rPr lang="en-US" sz="2800" dirty="0" smtClean="0"/>
              <a:t>Mikhail </a:t>
            </a:r>
            <a:r>
              <a:rPr lang="en-US" sz="2800" dirty="0" err="1" smtClean="0"/>
              <a:t>Vrubel</a:t>
            </a:r>
            <a:r>
              <a:rPr lang="en-US" sz="2800" dirty="0" smtClean="0"/>
              <a:t>,</a:t>
            </a:r>
            <a:br>
              <a:rPr lang="en-US" sz="2800" dirty="0" smtClean="0"/>
            </a:br>
            <a:r>
              <a:rPr lang="en-US" sz="2800" dirty="0" smtClean="0"/>
              <a:t>1906</a:t>
            </a:r>
            <a:endParaRPr lang="en-US" sz="2800" dirty="0"/>
          </a:p>
        </p:txBody>
      </p:sp>
      <p:pic>
        <p:nvPicPr>
          <p:cNvPr id="6146" name="Picture 2" descr="The Vision of the Prophet Ezekiel - Mikhail Vrubel"/>
          <p:cNvPicPr>
            <a:picLocks noChangeAspect="1" noChangeArrowheads="1"/>
          </p:cNvPicPr>
          <p:nvPr/>
        </p:nvPicPr>
        <p:blipFill>
          <a:blip r:embed="rId2" cstate="print"/>
          <a:srcRect/>
          <a:stretch>
            <a:fillRect/>
          </a:stretch>
        </p:blipFill>
        <p:spPr bwMode="auto">
          <a:xfrm>
            <a:off x="4038600" y="0"/>
            <a:ext cx="5105400"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38200"/>
          </a:xfrm>
        </p:spPr>
        <p:txBody>
          <a:bodyPr/>
          <a:lstStyle/>
          <a:p>
            <a:r>
              <a:rPr lang="en-US" b="1" u="sng" dirty="0" smtClean="0">
                <a:latin typeface="Georgia" pitchFamily="18" charset="0"/>
              </a:rPr>
              <a:t>Ezekiel – Prophet in Exile</a:t>
            </a:r>
            <a:endParaRPr lang="en-US" b="1" u="sng" dirty="0">
              <a:latin typeface="Georgia" pitchFamily="18" charset="0"/>
            </a:endParaRPr>
          </a:p>
        </p:txBody>
      </p:sp>
      <p:sp>
        <p:nvSpPr>
          <p:cNvPr id="3" name="Content Placeholder 2"/>
          <p:cNvSpPr>
            <a:spLocks noGrp="1"/>
          </p:cNvSpPr>
          <p:nvPr>
            <p:ph idx="1"/>
          </p:nvPr>
        </p:nvSpPr>
        <p:spPr>
          <a:xfrm>
            <a:off x="0" y="914400"/>
            <a:ext cx="9144000" cy="5943600"/>
          </a:xfrm>
        </p:spPr>
        <p:txBody>
          <a:bodyPr>
            <a:normAutofit fontScale="92500" lnSpcReduction="10000"/>
          </a:bodyPr>
          <a:lstStyle/>
          <a:p>
            <a:r>
              <a:rPr lang="en-US" dirty="0" smtClean="0"/>
              <a:t>In Babylon while Zedekiah is on throne in Judah (Ezekiel 1-24</a:t>
            </a:r>
            <a:r>
              <a:rPr lang="en-US" dirty="0" smtClean="0"/>
              <a:t>)</a:t>
            </a:r>
          </a:p>
          <a:p>
            <a:endParaRPr lang="en-US" dirty="0" smtClean="0"/>
          </a:p>
          <a:p>
            <a:r>
              <a:rPr lang="en-US" dirty="0" smtClean="0"/>
              <a:t>Priestly heritage informs both his prophecies and the language he employs in his oracles.” </a:t>
            </a:r>
            <a:r>
              <a:rPr lang="en-US" dirty="0" smtClean="0"/>
              <a:t>Kaminski</a:t>
            </a:r>
          </a:p>
          <a:p>
            <a:endParaRPr lang="en-US" dirty="0" smtClean="0"/>
          </a:p>
          <a:p>
            <a:r>
              <a:rPr lang="en-US" dirty="0" smtClean="0"/>
              <a:t>Central Theme: Knowledge of </a:t>
            </a:r>
            <a:r>
              <a:rPr lang="en-US" dirty="0" smtClean="0"/>
              <a:t>the </a:t>
            </a:r>
            <a:r>
              <a:rPr lang="en-US" dirty="0" smtClean="0"/>
              <a:t>divine </a:t>
            </a:r>
            <a:r>
              <a:rPr lang="en-US" dirty="0" smtClean="0"/>
              <a:t>PRESENCE</a:t>
            </a:r>
            <a:endParaRPr lang="en-US" dirty="0" smtClean="0"/>
          </a:p>
          <a:p>
            <a:pPr lvl="1"/>
            <a:r>
              <a:rPr lang="en-US" dirty="0" smtClean="0"/>
              <a:t>Vision of </a:t>
            </a:r>
            <a:r>
              <a:rPr lang="en-US" dirty="0" smtClean="0"/>
              <a:t>LORD</a:t>
            </a:r>
            <a:r>
              <a:rPr lang="en-US" dirty="0" smtClean="0"/>
              <a:t>’s </a:t>
            </a:r>
            <a:r>
              <a:rPr lang="en-US" dirty="0" smtClean="0"/>
              <a:t>glory</a:t>
            </a:r>
          </a:p>
          <a:p>
            <a:pPr lvl="1"/>
            <a:r>
              <a:rPr lang="en-US" dirty="0" smtClean="0"/>
              <a:t>Great agony at </a:t>
            </a:r>
            <a:r>
              <a:rPr lang="en-US" dirty="0" smtClean="0"/>
              <a:t>LORD</a:t>
            </a:r>
            <a:r>
              <a:rPr lang="en-US" dirty="0" smtClean="0"/>
              <a:t>’s </a:t>
            </a:r>
            <a:r>
              <a:rPr lang="en-US" dirty="0" smtClean="0"/>
              <a:t>departure</a:t>
            </a:r>
          </a:p>
          <a:p>
            <a:pPr lvl="1"/>
            <a:r>
              <a:rPr lang="en-US" dirty="0" smtClean="0"/>
              <a:t>Deepest hope in </a:t>
            </a:r>
            <a:r>
              <a:rPr lang="en-US" dirty="0" smtClean="0"/>
              <a:t>LORD</a:t>
            </a:r>
            <a:r>
              <a:rPr lang="en-US" dirty="0" smtClean="0"/>
              <a:t>’s </a:t>
            </a:r>
            <a:r>
              <a:rPr lang="en-US" dirty="0" smtClean="0"/>
              <a:t>return</a:t>
            </a:r>
          </a:p>
          <a:p>
            <a:pPr lvl="2"/>
            <a:r>
              <a:rPr lang="en-US" dirty="0" smtClean="0"/>
              <a:t>The LORD</a:t>
            </a:r>
            <a:r>
              <a:rPr lang="en-US" dirty="0" smtClean="0"/>
              <a:t> </a:t>
            </a:r>
            <a:r>
              <a:rPr lang="en-US" dirty="0" smtClean="0"/>
              <a:t>always acts to uphold his glory and make it known (either in grace or judgment)</a:t>
            </a:r>
          </a:p>
          <a:p>
            <a:pPr lvl="3"/>
            <a:r>
              <a:rPr lang="en-US" dirty="0" smtClean="0"/>
              <a:t>“Then </a:t>
            </a:r>
            <a:r>
              <a:rPr lang="en-US" dirty="0" smtClean="0"/>
              <a:t>they will know that I am the </a:t>
            </a:r>
            <a:r>
              <a:rPr lang="en-US" dirty="0" smtClean="0"/>
              <a:t>LORD”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742</Words>
  <Application>Microsoft Office PowerPoint</Application>
  <PresentationFormat>On-screen Show (4:3)</PresentationFormat>
  <Paragraphs>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Prophets Ezekiel and Daniel  Maerten Van Heemskerck, 1560</vt:lpstr>
      <vt:lpstr>EXILE</vt:lpstr>
      <vt:lpstr>Story of Exile</vt:lpstr>
      <vt:lpstr>Biblical Theology: Creation, Exile and the 4 P’s</vt:lpstr>
      <vt:lpstr>Daniel in Lions Den  Tunisia, 5th Century</vt:lpstr>
      <vt:lpstr>Daniel in the Lions Den John August Swanson, 2000</vt:lpstr>
      <vt:lpstr>Slide 7</vt:lpstr>
      <vt:lpstr>The Vision of the Prophet Ezekiel  Mikhail Vrubel, 1906</vt:lpstr>
      <vt:lpstr>Ezekiel – Prophet in Exile</vt:lpstr>
      <vt:lpstr>PRESENCE of God Think, Pair and Share</vt:lpstr>
      <vt:lpstr>Ezekiel 5:5-9 and God’s Mission</vt:lpstr>
      <vt:lpstr>Life in Babylon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Prophets Ezekiel and Daniel Maerten Van Heemskerck</dc:title>
  <dc:creator>Tim Carroll</dc:creator>
  <cp:lastModifiedBy>Tim Carroll</cp:lastModifiedBy>
  <cp:revision>5</cp:revision>
  <dcterms:created xsi:type="dcterms:W3CDTF">2013-01-28T04:16:31Z</dcterms:created>
  <dcterms:modified xsi:type="dcterms:W3CDTF">2013-02-02T22:30:15Z</dcterms:modified>
</cp:coreProperties>
</file>