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58" r:id="rId4"/>
    <p:sldId id="268" r:id="rId5"/>
    <p:sldId id="256" r:id="rId6"/>
    <p:sldId id="267" r:id="rId7"/>
    <p:sldId id="269"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464F0D-C609-4C72-B2C6-DBD10142818E}"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64F0D-C609-4C72-B2C6-DBD10142818E}"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64F0D-C609-4C72-B2C6-DBD10142818E}"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64F0D-C609-4C72-B2C6-DBD10142818E}"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464F0D-C609-4C72-B2C6-DBD10142818E}"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464F0D-C609-4C72-B2C6-DBD10142818E}"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464F0D-C609-4C72-B2C6-DBD10142818E}" type="datetimeFigureOut">
              <a:rPr lang="en-US" smtClean="0"/>
              <a:pPr/>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464F0D-C609-4C72-B2C6-DBD10142818E}" type="datetimeFigureOut">
              <a:rPr lang="en-US" smtClean="0"/>
              <a:pPr/>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64F0D-C609-4C72-B2C6-DBD10142818E}" type="datetimeFigureOut">
              <a:rPr lang="en-US" smtClean="0"/>
              <a:pPr/>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64F0D-C609-4C72-B2C6-DBD10142818E}"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64F0D-C609-4C72-B2C6-DBD10142818E}"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2AACB-AEF1-4299-9D48-3D824849EA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64F0D-C609-4C72-B2C6-DBD10142818E}" type="datetimeFigureOut">
              <a:rPr lang="en-US" smtClean="0"/>
              <a:pPr/>
              <a:t>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2AACB-AEF1-4299-9D48-3D824849EA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K</a:t>
            </a:r>
            <a:r>
              <a:rPr lang="en-US" dirty="0" smtClean="0"/>
              <a:t>INGS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0" y="838200"/>
            <a:ext cx="6990248" cy="6019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E</a:t>
            </a:r>
            <a:r>
              <a:rPr lang="en-US" dirty="0" smtClean="0"/>
              <a:t>XILE</a:t>
            </a:r>
            <a:endParaRPr lang="en-US" dirty="0"/>
          </a:p>
        </p:txBody>
      </p:sp>
      <p:sp>
        <p:nvSpPr>
          <p:cNvPr id="3" name="Content Placeholder 2"/>
          <p:cNvSpPr>
            <a:spLocks noGrp="1"/>
          </p:cNvSpPr>
          <p:nvPr>
            <p:ph idx="1"/>
          </p:nvPr>
        </p:nvSpPr>
        <p:spPr/>
        <p:txBody>
          <a:bodyPr/>
          <a:lstStyle/>
          <a:p>
            <a:endParaRPr lang="en-US"/>
          </a:p>
        </p:txBody>
      </p:sp>
      <p:pic>
        <p:nvPicPr>
          <p:cNvPr id="4" name="Picture 6" descr="http://www.african-safari-pictures.com/image-files/vulture-pictures.jpg"/>
          <p:cNvPicPr>
            <a:picLocks noChangeAspect="1" noChangeArrowheads="1"/>
          </p:cNvPicPr>
          <p:nvPr/>
        </p:nvPicPr>
        <p:blipFill>
          <a:blip r:embed="rId2" cstate="print"/>
          <a:srcRect/>
          <a:stretch>
            <a:fillRect/>
          </a:stretch>
        </p:blipFill>
        <p:spPr bwMode="auto">
          <a:xfrm>
            <a:off x="457200" y="1219200"/>
            <a:ext cx="8234220" cy="54345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73050"/>
            <a:ext cx="4114800" cy="4527550"/>
          </a:xfrm>
        </p:spPr>
        <p:txBody>
          <a:bodyPr>
            <a:normAutofit/>
          </a:bodyPr>
          <a:lstStyle/>
          <a:p>
            <a:r>
              <a:rPr lang="en-US" sz="4400" b="0" dirty="0" smtClean="0">
                <a:latin typeface="Georgia" pitchFamily="18" charset="0"/>
              </a:rPr>
              <a:t>Zepha</a:t>
            </a:r>
            <a:r>
              <a:rPr lang="en-US" sz="4400" i="1" dirty="0" smtClean="0">
                <a:latin typeface="Georgia" pitchFamily="18" charset="0"/>
              </a:rPr>
              <a:t>niah</a:t>
            </a:r>
            <a:r>
              <a:rPr lang="en-US" sz="4400" b="0" dirty="0" smtClean="0">
                <a:latin typeface="Georgia" pitchFamily="18" charset="0"/>
              </a:rPr>
              <a:t/>
            </a:r>
            <a:br>
              <a:rPr lang="en-US" sz="4400" b="0" dirty="0" smtClean="0">
                <a:latin typeface="Georgia" pitchFamily="18" charset="0"/>
              </a:rPr>
            </a:br>
            <a:r>
              <a:rPr lang="en-US" sz="4400" b="0" dirty="0" smtClean="0">
                <a:latin typeface="Georgia" pitchFamily="18" charset="0"/>
              </a:rPr>
              <a:t/>
            </a:r>
            <a:br>
              <a:rPr lang="en-US" sz="4400" b="0" dirty="0" smtClean="0">
                <a:latin typeface="Georgia" pitchFamily="18" charset="0"/>
              </a:rPr>
            </a:br>
            <a:r>
              <a:rPr lang="en-US" sz="4400" b="0" dirty="0" smtClean="0">
                <a:latin typeface="Georgia" pitchFamily="18" charset="0"/>
              </a:rPr>
              <a:t>The Day of the Lord is </a:t>
            </a:r>
            <a:r>
              <a:rPr lang="en-US" sz="4400" i="1" dirty="0" smtClean="0">
                <a:latin typeface="Georgia" pitchFamily="18" charset="0"/>
              </a:rPr>
              <a:t>nigh</a:t>
            </a:r>
            <a:r>
              <a:rPr lang="en-US" sz="4000" dirty="0" smtClean="0"/>
              <a:t/>
            </a:r>
            <a:br>
              <a:rPr lang="en-US" sz="4000" dirty="0" smtClean="0"/>
            </a:br>
            <a:r>
              <a:rPr lang="en-US" sz="4000" dirty="0"/>
              <a:t/>
            </a:r>
            <a:br>
              <a:rPr lang="en-US" sz="4000" dirty="0"/>
            </a:br>
            <a:r>
              <a:rPr lang="en-US" sz="4000" dirty="0" smtClean="0"/>
              <a:t/>
            </a:r>
            <a:br>
              <a:rPr lang="en-US" sz="4000" dirty="0" smtClean="0"/>
            </a:br>
            <a:endParaRPr lang="en-US" sz="3100" dirty="0"/>
          </a:p>
        </p:txBody>
      </p:sp>
      <p:sp>
        <p:nvSpPr>
          <p:cNvPr id="6" name="Content Placeholder 5"/>
          <p:cNvSpPr>
            <a:spLocks noGrp="1"/>
          </p:cNvSpPr>
          <p:nvPr>
            <p:ph idx="1"/>
          </p:nvPr>
        </p:nvSpPr>
        <p:spPr/>
        <p:txBody>
          <a:bodyPr/>
          <a:lstStyle/>
          <a:p>
            <a:endParaRPr lang="en-US"/>
          </a:p>
        </p:txBody>
      </p:sp>
      <p:sp>
        <p:nvSpPr>
          <p:cNvPr id="7" name="Text Placeholder 6"/>
          <p:cNvSpPr>
            <a:spLocks noGrp="1"/>
          </p:cNvSpPr>
          <p:nvPr>
            <p:ph type="body" sz="half" idx="2"/>
          </p:nvPr>
        </p:nvSpPr>
        <p:spPr>
          <a:xfrm>
            <a:off x="2209800" y="5105400"/>
            <a:ext cx="2362200" cy="1554163"/>
          </a:xfrm>
        </p:spPr>
        <p:txBody>
          <a:bodyPr>
            <a:normAutofit/>
          </a:bodyPr>
          <a:lstStyle/>
          <a:p>
            <a:endParaRPr lang="en-US" dirty="0" smtClean="0"/>
          </a:p>
          <a:p>
            <a:endParaRPr lang="en-US" dirty="0"/>
          </a:p>
          <a:p>
            <a:r>
              <a:rPr lang="en-US" sz="2000" dirty="0" smtClean="0"/>
              <a:t>North Russian Icon</a:t>
            </a:r>
            <a:br>
              <a:rPr lang="en-US" sz="2000" dirty="0" smtClean="0"/>
            </a:br>
            <a:r>
              <a:rPr lang="en-US" sz="2000" dirty="0" smtClean="0"/>
              <a:t>17</a:t>
            </a:r>
            <a:r>
              <a:rPr lang="en-US" sz="2000" baseline="30000" dirty="0" smtClean="0"/>
              <a:t>th</a:t>
            </a:r>
            <a:r>
              <a:rPr lang="en-US" sz="2000" dirty="0" smtClean="0"/>
              <a:t> Century</a:t>
            </a:r>
            <a:endParaRPr lang="en-US" sz="2000" dirty="0"/>
          </a:p>
        </p:txBody>
      </p:sp>
      <p:pic>
        <p:nvPicPr>
          <p:cNvPr id="15364" name="Picture 4" descr="http://upload.wikimedia.org/wikipedia/commons/thumb/c/c2/Icon_of_Zephaniah_(17th_c.,_North_Russia,_priv._coll.).jpg/639px-Icon_of_Zephaniah_(17th_c.,_North_Russia,_priv._coll.).jpg"/>
          <p:cNvPicPr>
            <a:picLocks noChangeAspect="1" noChangeArrowheads="1"/>
          </p:cNvPicPr>
          <p:nvPr/>
        </p:nvPicPr>
        <p:blipFill>
          <a:blip r:embed="rId2" cstate="print"/>
          <a:srcRect/>
          <a:stretch>
            <a:fillRect/>
          </a:stretch>
        </p:blipFill>
        <p:spPr bwMode="auto">
          <a:xfrm>
            <a:off x="4381798" y="0"/>
            <a:ext cx="4279552"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4818" name="Oval 2"/>
          <p:cNvSpPr>
            <a:spLocks noChangeArrowheads="1"/>
          </p:cNvSpPr>
          <p:nvPr/>
        </p:nvSpPr>
        <p:spPr bwMode="auto">
          <a:xfrm>
            <a:off x="2743200" y="2133600"/>
            <a:ext cx="3905250" cy="307816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19" name="Oval 3"/>
          <p:cNvSpPr>
            <a:spLocks noChangeArrowheads="1"/>
          </p:cNvSpPr>
          <p:nvPr/>
        </p:nvSpPr>
        <p:spPr bwMode="auto">
          <a:xfrm>
            <a:off x="4191000" y="3200400"/>
            <a:ext cx="1819275" cy="16494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Faithful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Remnant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4900" dirty="0" smtClean="0">
                <a:latin typeface="Georgia" pitchFamily="18" charset="0"/>
              </a:rPr>
              <a:t/>
            </a:r>
            <a:br>
              <a:rPr lang="en-US" sz="4900" dirty="0" smtClean="0">
                <a:latin typeface="Georgia" pitchFamily="18" charset="0"/>
              </a:rPr>
            </a:br>
            <a:r>
              <a:rPr lang="en-US" sz="4900" b="1" i="1" dirty="0" smtClean="0">
                <a:latin typeface="Georgia" pitchFamily="18" charset="0"/>
              </a:rPr>
              <a:t>Ha</a:t>
            </a:r>
            <a:r>
              <a:rPr lang="en-US" sz="4900" b="0" dirty="0" smtClean="0">
                <a:latin typeface="Georgia" pitchFamily="18" charset="0"/>
              </a:rPr>
              <a:t>bakkuk </a:t>
            </a:r>
            <a:br>
              <a:rPr lang="en-US" sz="4900" b="0" dirty="0" smtClean="0">
                <a:latin typeface="Georgia" pitchFamily="18" charset="0"/>
              </a:rPr>
            </a:br>
            <a:r>
              <a:rPr lang="en-US" sz="4900" b="1" i="1" dirty="0" smtClean="0">
                <a:latin typeface="Georgia" pitchFamily="18" charset="0"/>
              </a:rPr>
              <a:t>Ha</a:t>
            </a:r>
            <a:r>
              <a:rPr lang="en-US" sz="4900" b="0" dirty="0" smtClean="0">
                <a:latin typeface="Georgia" pitchFamily="18" charset="0"/>
              </a:rPr>
              <a:t>ve Faith</a:t>
            </a:r>
            <a:r>
              <a:rPr lang="en-US" sz="4900" dirty="0" smtClean="0">
                <a:latin typeface="Georgia" pitchFamily="18" charset="0"/>
              </a:rPr>
              <a:t/>
            </a:r>
            <a:br>
              <a:rPr lang="en-US" sz="4900" dirty="0" smtClean="0">
                <a:latin typeface="Georgia" pitchFamily="18" charset="0"/>
              </a:rPr>
            </a:br>
            <a:endParaRPr lang="en-US" sz="4900" dirty="0">
              <a:latin typeface="Georgia" pitchFamily="18" charset="0"/>
            </a:endParaRPr>
          </a:p>
        </p:txBody>
      </p:sp>
      <p:pic>
        <p:nvPicPr>
          <p:cNvPr id="21506" name="Picture 2" descr="https://encrypted-tbn0.gstatic.com/images?q=tbn:ANd9GcRXkIgXiY8MyBUyN8i5gcU3fa5s_IReFqJVLP5E31LY55iBPrOpiw"/>
          <p:cNvPicPr>
            <a:picLocks noChangeAspect="1" noChangeArrowheads="1"/>
          </p:cNvPicPr>
          <p:nvPr/>
        </p:nvPicPr>
        <p:blipFill>
          <a:blip r:embed="rId2" cstate="print"/>
          <a:srcRect/>
          <a:stretch>
            <a:fillRect/>
          </a:stretch>
        </p:blipFill>
        <p:spPr bwMode="auto">
          <a:xfrm>
            <a:off x="685800" y="2286000"/>
            <a:ext cx="7578934" cy="4191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1143000"/>
          </a:xfrm>
        </p:spPr>
        <p:txBody>
          <a:bodyPr>
            <a:normAutofit fontScale="90000"/>
          </a:bodyPr>
          <a:lstStyle/>
          <a:p>
            <a:r>
              <a:rPr lang="en-US" dirty="0" smtClean="0"/>
              <a:t>Relief depicting Assyrians flaying captives.</a:t>
            </a:r>
            <a:br>
              <a:rPr lang="en-US" dirty="0" smtClean="0"/>
            </a:br>
            <a:r>
              <a:rPr lang="en-US" sz="3100" dirty="0" smtClean="0"/>
              <a:t>Courtesy of </a:t>
            </a:r>
            <a:r>
              <a:rPr lang="en-US" sz="3100" dirty="0" err="1" smtClean="0"/>
              <a:t>Racheal</a:t>
            </a:r>
            <a:r>
              <a:rPr lang="en-US" sz="3100" dirty="0" smtClean="0"/>
              <a:t> McMullen</a:t>
            </a:r>
            <a:endParaRPr lang="en-US" sz="3100" dirty="0"/>
          </a:p>
        </p:txBody>
      </p:sp>
      <p:pic>
        <p:nvPicPr>
          <p:cNvPr id="5" name="Picture 4"/>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438400" y="1828800"/>
            <a:ext cx="4419600" cy="5029200"/>
          </a:xfrm>
          <a:prstGeom prst="rect">
            <a:avLst/>
          </a:prstGeom>
          <a:noFill/>
          <a:ln>
            <a:noFill/>
          </a:ln>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143000"/>
          </a:xfrm>
        </p:spPr>
        <p:txBody>
          <a:bodyPr>
            <a:normAutofit fontScale="90000"/>
          </a:bodyPr>
          <a:lstStyle/>
          <a:p>
            <a:r>
              <a:rPr lang="en-US" sz="2000" dirty="0" smtClean="0"/>
              <a:t>The challenge for the modern individual in Western Civilization is to understand the depth of despair and suffering the Israelites faced under the Assyrian reign. And even after trying to comprehend the environment in which Habakkuk lived, we must come to the conclusion that we simply cannot. The brutality of the Assyrians is simply astonishing. Their creative demonstration of torture and death exalts the evil that crouches at the door of a man’s heart. Great warrior kings ensured that their cruelty was engraved in stone monuments for all to remember. Such an inscription was preserved for us in the annals of King </a:t>
            </a:r>
            <a:r>
              <a:rPr lang="en-US" sz="2000" dirty="0" err="1" smtClean="0"/>
              <a:t>Assur</a:t>
            </a:r>
            <a:r>
              <a:rPr lang="en-US" sz="2000" dirty="0" smtClean="0"/>
              <a:t>-</a:t>
            </a:r>
            <a:r>
              <a:rPr lang="en-US" sz="2000" dirty="0" err="1" smtClean="0"/>
              <a:t>Nasir</a:t>
            </a:r>
            <a:r>
              <a:rPr lang="en-US" sz="2000" dirty="0" smtClean="0"/>
              <a:t>-Pal.</a:t>
            </a:r>
            <a:r>
              <a:rPr lang="en-US" sz="1600" dirty="0" smtClean="0"/>
              <a:t/>
            </a:r>
            <a:br>
              <a:rPr lang="en-US" sz="1600" dirty="0" smtClean="0"/>
            </a:br>
            <a:endParaRPr lang="en-US" sz="1600" dirty="0"/>
          </a:p>
        </p:txBody>
      </p:sp>
      <p:sp>
        <p:nvSpPr>
          <p:cNvPr id="4" name="Content Placeholder 3"/>
          <p:cNvSpPr>
            <a:spLocks noGrp="1"/>
          </p:cNvSpPr>
          <p:nvPr>
            <p:ph idx="1"/>
          </p:nvPr>
        </p:nvSpPr>
        <p:spPr>
          <a:xfrm>
            <a:off x="457200" y="2133600"/>
            <a:ext cx="8229600" cy="4525963"/>
          </a:xfrm>
        </p:spPr>
        <p:txBody>
          <a:bodyPr>
            <a:normAutofit fontScale="55000" lnSpcReduction="20000"/>
          </a:bodyPr>
          <a:lstStyle/>
          <a:p>
            <a:endParaRPr lang="en-US" dirty="0" smtClean="0"/>
          </a:p>
          <a:p>
            <a:r>
              <a:rPr lang="en-US" i="1" dirty="0" smtClean="0"/>
              <a:t>[1.90] who had revolted against me and whose skins I had stripped off, I made into a trophy: some in the middle of the pile I left to decay; some on the top</a:t>
            </a:r>
            <a:endParaRPr lang="en-US" dirty="0" smtClean="0"/>
          </a:p>
          <a:p>
            <a:r>
              <a:rPr lang="en-US" i="1" dirty="0" smtClean="0"/>
              <a:t>[1.91] of the pile on stakes I impaled; some by the side of the pile I placed in order on stakes; many within view of my land</a:t>
            </a:r>
            <a:endParaRPr lang="en-US" dirty="0" smtClean="0"/>
          </a:p>
          <a:p>
            <a:r>
              <a:rPr lang="en-US" i="1" dirty="0" smtClean="0"/>
              <a:t>[1.92] I flayed their skins on the walls I arranged; of the officers of the King’s officer, rebels, the limbs I cut off.</a:t>
            </a:r>
            <a:endParaRPr lang="en-US" dirty="0" smtClean="0"/>
          </a:p>
          <a:p>
            <a:r>
              <a:rPr lang="en-US" i="1" dirty="0" smtClean="0"/>
              <a:t> [1.116] their riches, oxen and sheep, I made plunder; much booty I burned with fire; many soldiers I captured alive; </a:t>
            </a:r>
            <a:endParaRPr lang="en-US" dirty="0" smtClean="0"/>
          </a:p>
          <a:p>
            <a:r>
              <a:rPr lang="en-US" i="1" dirty="0" smtClean="0"/>
              <a:t>[1.117] of some I chopped off the hands and feet; of others the noses and ears I cut off; of many soldiers I destroyed the eyes; </a:t>
            </a:r>
            <a:endParaRPr lang="en-US" dirty="0" smtClean="0"/>
          </a:p>
          <a:p>
            <a:r>
              <a:rPr lang="en-US" i="1" dirty="0" smtClean="0"/>
              <a:t>[1.118] one pile of bodies while yet alive, and one of heads I reared up on the heights within their town; their heads in the midst I hoisted…</a:t>
            </a:r>
            <a:endParaRPr lang="en-US" dirty="0" smtClean="0"/>
          </a:p>
          <a:p>
            <a:pPr>
              <a:buNone/>
            </a:pPr>
            <a:endParaRPr lang="en-US" b="1" i="1" dirty="0" smtClean="0"/>
          </a:p>
          <a:p>
            <a:pPr>
              <a:buNone/>
            </a:pPr>
            <a:r>
              <a:rPr lang="en-US" sz="2100" b="1" i="1" dirty="0" smtClean="0"/>
              <a:t>Text Source: Annals of </a:t>
            </a:r>
            <a:r>
              <a:rPr lang="en-US" sz="2100" b="1" i="1" dirty="0" err="1" smtClean="0"/>
              <a:t>Assur</a:t>
            </a:r>
            <a:r>
              <a:rPr lang="en-US" sz="2100" b="1" i="1" dirty="0" smtClean="0"/>
              <a:t>-</a:t>
            </a:r>
            <a:r>
              <a:rPr lang="en-US" sz="2100" b="1" i="1" dirty="0" err="1" smtClean="0"/>
              <a:t>Nasir</a:t>
            </a:r>
            <a:r>
              <a:rPr lang="en-US" sz="2100" b="1" i="1" dirty="0" smtClean="0"/>
              <a:t>-Pal</a:t>
            </a:r>
            <a:endParaRPr lang="en-US" sz="2100" dirty="0" smtClean="0"/>
          </a:p>
          <a:p>
            <a:pPr>
              <a:buNone/>
            </a:pPr>
            <a:r>
              <a:rPr lang="en-US" sz="2100" i="1" dirty="0" smtClean="0"/>
              <a:t>Published work: "Babylonian and Assyrian Literature" </a:t>
            </a:r>
            <a:endParaRPr lang="en-US" sz="2100" dirty="0" smtClean="0"/>
          </a:p>
          <a:p>
            <a:pPr>
              <a:buNone/>
            </a:pPr>
            <a:r>
              <a:rPr lang="en-US" sz="2100" i="1" dirty="0" smtClean="0"/>
              <a:t>Translator: Rev. J. M. </a:t>
            </a:r>
            <a:r>
              <a:rPr lang="en-US" sz="2100" i="1" dirty="0" err="1" smtClean="0"/>
              <a:t>Rodwell</a:t>
            </a:r>
            <a:r>
              <a:rPr lang="en-US" sz="2100" i="1" dirty="0" smtClean="0"/>
              <a:t>, M.A. </a:t>
            </a:r>
            <a:endParaRPr lang="en-US" sz="2100" dirty="0" smtClean="0"/>
          </a:p>
          <a:p>
            <a:pPr>
              <a:buNone/>
            </a:pPr>
            <a:r>
              <a:rPr lang="en-US" sz="2100" i="1" dirty="0" smtClean="0"/>
              <a:t>Publisher: P. F. Collier &amp; Son, New York </a:t>
            </a:r>
            <a:endParaRPr lang="en-US" sz="2100" dirty="0" smtClean="0"/>
          </a:p>
          <a:p>
            <a:pPr>
              <a:buNone/>
            </a:pPr>
            <a:r>
              <a:rPr lang="en-US" sz="2100" i="1" dirty="0" smtClean="0"/>
              <a:t>Copyright: Colonial Press, 1901 </a:t>
            </a:r>
            <a:endParaRPr lang="en-US" sz="21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normAutofit fontScale="90000"/>
          </a:bodyPr>
          <a:lstStyle/>
          <a:p>
            <a:r>
              <a:rPr lang="en-US" dirty="0" smtClean="0"/>
              <a:t>Commentary on Habakkuk</a:t>
            </a:r>
            <a:br>
              <a:rPr lang="en-US" dirty="0" smtClean="0"/>
            </a:br>
            <a:r>
              <a:rPr lang="en-US" dirty="0" smtClean="0"/>
              <a:t>Dead Sea Scrolls</a:t>
            </a:r>
            <a:endParaRPr lang="en-US" dirty="0"/>
          </a:p>
        </p:txBody>
      </p:sp>
      <p:pic>
        <p:nvPicPr>
          <p:cNvPr id="4098" name="Picture 2" descr="View the Habakkuk Scroll"/>
          <p:cNvPicPr>
            <a:picLocks noChangeAspect="1" noChangeArrowheads="1"/>
          </p:cNvPicPr>
          <p:nvPr/>
        </p:nvPicPr>
        <p:blipFill>
          <a:blip r:embed="rId2" cstate="print"/>
          <a:srcRect/>
          <a:stretch>
            <a:fillRect/>
          </a:stretch>
        </p:blipFill>
        <p:spPr bwMode="auto">
          <a:xfrm>
            <a:off x="0" y="1219200"/>
            <a:ext cx="9191294" cy="5943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362</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KINGS</vt:lpstr>
      <vt:lpstr>EXILE</vt:lpstr>
      <vt:lpstr>Zephaniah  The Day of the Lord is nigh   </vt:lpstr>
      <vt:lpstr>Slide 4</vt:lpstr>
      <vt:lpstr>   Habakkuk  Have Faith </vt:lpstr>
      <vt:lpstr>Relief depicting Assyrians flaying captives. Courtesy of Racheal McMullen</vt:lpstr>
      <vt:lpstr>The challenge for the modern individual in Western Civilization is to understand the depth of despair and suffering the Israelites faced under the Assyrian reign. And even after trying to comprehend the environment in which Habakkuk lived, we must come to the conclusion that we simply cannot. The brutality of the Assyrians is simply astonishing. Their creative demonstration of torture and death exalts the evil that crouches at the door of a man’s heart. Great warrior kings ensured that their cruelty was engraved in stone monuments for all to remember. Such an inscription was preserved for us in the annals of King Assur-Nasir-Pal. </vt:lpstr>
      <vt:lpstr>Commentary on Habakkuk Dead Sea Scrolls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Habbakuk and the Angel  Bernini 1598-1680</dc:title>
  <dc:creator>Tim Carroll</dc:creator>
  <cp:lastModifiedBy>Tim Carroll</cp:lastModifiedBy>
  <cp:revision>26</cp:revision>
  <dcterms:created xsi:type="dcterms:W3CDTF">2013-01-13T20:26:16Z</dcterms:created>
  <dcterms:modified xsi:type="dcterms:W3CDTF">2013-01-23T00:18:10Z</dcterms:modified>
</cp:coreProperties>
</file>