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72" r:id="rId4"/>
    <p:sldId id="273" r:id="rId5"/>
    <p:sldId id="274" r:id="rId6"/>
    <p:sldId id="256" r:id="rId7"/>
    <p:sldId id="263" r:id="rId8"/>
    <p:sldId id="275" r:id="rId9"/>
    <p:sldId id="269" r:id="rId10"/>
    <p:sldId id="270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84C8-7BDA-4A4D-A1A7-8C82403C8948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EC-0980-41F0-ABD9-650AEA4D88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3657600" cy="1162050"/>
          </a:xfrm>
        </p:spPr>
        <p:txBody>
          <a:bodyPr>
            <a:noAutofit/>
          </a:bodyPr>
          <a:lstStyle/>
          <a:p>
            <a:pPr algn="ctr"/>
            <a:r>
              <a:rPr lang="en-US" sz="2400" b="0" i="1" dirty="0" smtClean="0"/>
              <a:t>T</a:t>
            </a:r>
            <a:r>
              <a:rPr lang="en-US" sz="2400" b="0" i="1" dirty="0" smtClean="0">
                <a:latin typeface="Georgia" pitchFamily="18" charset="0"/>
              </a:rPr>
              <a:t>he Prophet Jeremiah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>
                <a:latin typeface="Georgia" pitchFamily="18" charset="0"/>
              </a:rPr>
              <a:t>Michelangelo, 1512</a:t>
            </a:r>
            <a:endParaRPr lang="en-US" sz="2400" b="0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657600" cy="5224463"/>
          </a:xfrm>
        </p:spPr>
        <p:txBody>
          <a:bodyPr>
            <a:normAutofit/>
          </a:bodyPr>
          <a:lstStyle/>
          <a:p>
            <a:endParaRPr lang="en-US" sz="3200" dirty="0" smtClean="0">
              <a:latin typeface="Georgia" pitchFamily="18" charset="0"/>
            </a:endParaRPr>
          </a:p>
          <a:p>
            <a:endParaRPr lang="en-US" sz="3200" dirty="0" smtClean="0">
              <a:latin typeface="Georgia" pitchFamily="18" charset="0"/>
            </a:endParaRPr>
          </a:p>
          <a:p>
            <a:endParaRPr lang="en-US" sz="3200" dirty="0" smtClean="0">
              <a:latin typeface="Georgia" pitchFamily="18" charset="0"/>
            </a:endParaRPr>
          </a:p>
          <a:p>
            <a:pPr algn="ctr"/>
            <a:r>
              <a:rPr lang="en-US" sz="3200" dirty="0" smtClean="0">
                <a:latin typeface="Georgia" pitchFamily="18" charset="0"/>
              </a:rPr>
              <a:t>Jeremiah:</a:t>
            </a:r>
          </a:p>
          <a:p>
            <a:pPr algn="ctr"/>
            <a:r>
              <a:rPr lang="en-US" sz="3200" dirty="0" smtClean="0">
                <a:latin typeface="Georgia" pitchFamily="18" charset="0"/>
              </a:rPr>
              <a:t>What do you know???</a:t>
            </a:r>
            <a:endParaRPr lang="en-US" sz="3200" dirty="0" smtClean="0">
              <a:latin typeface="Georgia" pitchFamily="18" charset="0"/>
            </a:endParaRPr>
          </a:p>
        </p:txBody>
      </p:sp>
      <p:pic>
        <p:nvPicPr>
          <p:cNvPr id="22530" name="Picture 2" descr="The Prophet Jeremiah - Michelang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09800" cy="6858000"/>
          </a:xfrm>
        </p:spPr>
        <p:txBody>
          <a:bodyPr/>
          <a:lstStyle/>
          <a:p>
            <a:r>
              <a:rPr lang="en-US" b="1" dirty="0" smtClean="0"/>
              <a:t>Babylon Rises to Power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i="1" dirty="0" smtClean="0"/>
              <a:t>Ishtar Gate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Babylon,</a:t>
            </a:r>
            <a:br>
              <a:rPr lang="en-US" sz="3200" dirty="0" smtClean="0"/>
            </a:br>
            <a:r>
              <a:rPr lang="en-US" sz="3200" dirty="0" smtClean="0"/>
              <a:t>Iraq</a:t>
            </a:r>
            <a:br>
              <a:rPr lang="en-US" sz="3200" dirty="0" smtClean="0"/>
            </a:br>
            <a:r>
              <a:rPr lang="en-US" sz="3200" dirty="0" smtClean="0"/>
              <a:t>575 BC</a:t>
            </a:r>
            <a:endParaRPr lang="en-US" sz="3200" dirty="0"/>
          </a:p>
        </p:txBody>
      </p:sp>
      <p:pic>
        <p:nvPicPr>
          <p:cNvPr id="25602" name="Picture 2" descr="art-library:&#10;&#10;Ishtar Gate (restored), Babylon, Iraq, ca. 575 BCE.&#10;&#10;Babylon under King Nebuchadnezzar II was one of the greatest cities of the ancient world. Glazed bricks depicting Marduk’s dragon and Adad’s bull decorate the monumental arcuated Ishtar Gate.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Lamentations: </a:t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>Developing Emotional Health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29400" y="5029200"/>
            <a:ext cx="2514600" cy="1828800"/>
          </a:xfrm>
        </p:spPr>
        <p:txBody>
          <a:bodyPr/>
          <a:lstStyle/>
          <a:p>
            <a:r>
              <a:rPr lang="en-US" i="1" dirty="0" smtClean="0"/>
              <a:t>Lamentations of Jeremiah</a:t>
            </a:r>
            <a:br>
              <a:rPr lang="en-US" i="1" dirty="0" smtClean="0"/>
            </a:br>
            <a:r>
              <a:rPr lang="en-US" sz="2000" dirty="0" smtClean="0"/>
              <a:t>Marc Chagall, 1956</a:t>
            </a:r>
            <a:endParaRPr lang="en-US" dirty="0"/>
          </a:p>
        </p:txBody>
      </p:sp>
      <p:pic>
        <p:nvPicPr>
          <p:cNvPr id="23554" name="Picture 2" descr="Lamentations of Jeremiah (Lamentaions, III, 1 9) - Marc Chag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08310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4 P’s Exercise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Describe them at creation and at the time of Jeremiah.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People:</a:t>
            </a:r>
          </a:p>
          <a:p>
            <a:pPr algn="ctr">
              <a:spcBef>
                <a:spcPct val="0"/>
              </a:spcBef>
              <a:buNone/>
            </a:pPr>
            <a:endParaRPr lang="en-US" sz="4000" b="1" dirty="0" smtClean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endParaRPr lang="en-US" sz="4000" b="1" dirty="0" smtClean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Presence: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46482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Place:</a:t>
            </a:r>
          </a:p>
          <a:p>
            <a:endParaRPr lang="en-US" sz="4000" b="1" dirty="0" smtClean="0">
              <a:solidFill>
                <a:srgbClr val="0070C0"/>
              </a:solidFill>
            </a:endParaRPr>
          </a:p>
          <a:p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Purpose: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K</a:t>
            </a:r>
            <a:r>
              <a:rPr lang="en-US" dirty="0" smtClean="0"/>
              <a:t>INGS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5394"/>
            <a:ext cx="6877384" cy="592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 dirty="0" smtClean="0"/>
              <a:t>The Kingdom Divides</a:t>
            </a:r>
            <a:endParaRPr lang="en-US" dirty="0"/>
          </a:p>
        </p:txBody>
      </p:sp>
      <p:pic>
        <p:nvPicPr>
          <p:cNvPr id="1026" name="Picture 2" descr="The Kingdom Div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39414"/>
            <a:ext cx="4572000" cy="689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Assyrian Exile of Israel – 722/21 BC</a:t>
            </a:r>
            <a:endParaRPr lang="en-US" dirty="0"/>
          </a:p>
        </p:txBody>
      </p:sp>
      <p:pic>
        <p:nvPicPr>
          <p:cNvPr id="24578" name="Picture 2" descr="The Fall of Samaria and Deportation of Israel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93945"/>
            <a:ext cx="7315200" cy="566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6858000"/>
          </a:xfrm>
        </p:spPr>
        <p:txBody>
          <a:bodyPr/>
          <a:lstStyle/>
          <a:p>
            <a:r>
              <a:rPr lang="en-US" dirty="0" smtClean="0"/>
              <a:t>Judah after Assyrian Exile</a:t>
            </a:r>
            <a:endParaRPr lang="en-US" dirty="0"/>
          </a:p>
        </p:txBody>
      </p:sp>
      <p:pic>
        <p:nvPicPr>
          <p:cNvPr id="25602" name="Picture 2" descr="Judah after the Fall of 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-1"/>
            <a:ext cx="6172200" cy="686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5821362"/>
          </a:xfrm>
        </p:spPr>
        <p:txBody>
          <a:bodyPr/>
          <a:lstStyle/>
          <a:p>
            <a:r>
              <a:rPr lang="en-US" dirty="0" smtClean="0"/>
              <a:t>Israel and Judah at the time of Jeremiah</a:t>
            </a:r>
            <a:endParaRPr lang="en-US" dirty="0"/>
          </a:p>
        </p:txBody>
      </p:sp>
      <p:pic>
        <p:nvPicPr>
          <p:cNvPr id="1026" name="Picture 2" descr="Israel and Judah at the Time of Jeremi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4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r>
              <a:rPr lang="en-US" dirty="0" smtClean="0"/>
              <a:t>Jeremiah Worked for a Long Time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Chapters Do Not Follow Chronological Flow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95800" y="0"/>
          <a:ext cx="464820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45436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Dates</a:t>
                      </a:r>
                    </a:p>
                  </a:txBody>
                  <a:tcPr anchor="ctr"/>
                </a:tc>
              </a:tr>
              <a:tr h="1222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 Josiah (627–609 </a:t>
                      </a:r>
                      <a:r>
                        <a:rPr lang="en-US" cap="small" dirty="0" err="1"/>
                        <a:t>b.c</a:t>
                      </a:r>
                      <a:r>
                        <a:rPr lang="en-US" cap="small" dirty="0"/>
                        <a:t>.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 </a:t>
                      </a:r>
                      <a:r>
                        <a:rPr lang="en-US" dirty="0" err="1"/>
                        <a:t>Jehoahaz</a:t>
                      </a:r>
                      <a:r>
                        <a:rPr lang="en-US" dirty="0"/>
                        <a:t> (609) and </a:t>
                      </a:r>
                      <a:r>
                        <a:rPr lang="en-US" dirty="0" err="1"/>
                        <a:t>Jehoiakim</a:t>
                      </a:r>
                      <a:r>
                        <a:rPr lang="en-US" dirty="0"/>
                        <a:t> (609–597)</a:t>
                      </a:r>
                    </a:p>
                  </a:txBody>
                  <a:tcPr anchor="ctr"/>
                </a:tc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 </a:t>
                      </a:r>
                      <a:r>
                        <a:rPr lang="en-US" dirty="0" err="1"/>
                        <a:t>Jehoiachin</a:t>
                      </a:r>
                      <a:r>
                        <a:rPr lang="en-US" dirty="0"/>
                        <a:t> (597) and Zedekiah (597–586)</a:t>
                      </a:r>
                    </a:p>
                  </a:txBody>
                  <a:tcPr anchor="ctr"/>
                </a:tc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the Fall of Jerusalem (586)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Jeremiah 31 and the New Covenant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895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“a subjective situation of covenant reality rather than an objective development in covenant administration.” Collins</a:t>
            </a:r>
          </a:p>
          <a:p>
            <a:pPr algn="ctr">
              <a:buNone/>
            </a:pPr>
            <a:r>
              <a:rPr lang="en-US" dirty="0" smtClean="0"/>
              <a:t>“A new situation in which the people embrace the covenant from the heart” Collins</a:t>
            </a:r>
          </a:p>
          <a:p>
            <a:pPr algn="ctr">
              <a:buNone/>
            </a:pPr>
            <a:r>
              <a:rPr lang="en-US" dirty="0" smtClean="0"/>
              <a:t>Basic Covenant Principles Endure</a:t>
            </a:r>
            <a:endParaRPr lang="en-US" dirty="0"/>
          </a:p>
        </p:txBody>
      </p:sp>
      <p:pic>
        <p:nvPicPr>
          <p:cNvPr id="26626" name="Picture 2" descr="http://ts2.mm.bing.net/th?id=H.476652552178894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</a:t>
            </a:r>
            <a:r>
              <a:rPr lang="en-US" dirty="0" smtClean="0"/>
              <a:t>XILE</a:t>
            </a:r>
            <a:endParaRPr lang="en-US" dirty="0"/>
          </a:p>
        </p:txBody>
      </p:sp>
      <p:pic>
        <p:nvPicPr>
          <p:cNvPr id="3" name="Picture 6" descr="http://www.african-safari-pictures.com/image-files/vulture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34220" cy="543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136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Prophet Jeremiah Michelangelo, 1512</vt:lpstr>
      <vt:lpstr>KINGS</vt:lpstr>
      <vt:lpstr>The Kingdom Divides</vt:lpstr>
      <vt:lpstr>Assyrian Exile of Israel – 722/21 BC</vt:lpstr>
      <vt:lpstr>Judah after Assyrian Exile</vt:lpstr>
      <vt:lpstr>Israel and Judah at the time of Jeremiah</vt:lpstr>
      <vt:lpstr>Jeremiah Worked for a Long Time  BUT  Chapters Do Not Follow Chronological Flow</vt:lpstr>
      <vt:lpstr>Jeremiah 31 and the New Covenant</vt:lpstr>
      <vt:lpstr>EXILE</vt:lpstr>
      <vt:lpstr>Babylon Rises to Power  Ishtar Gate Babylon, Iraq 575 BC</vt:lpstr>
      <vt:lpstr>Lamentations:  Developing Emotional Health</vt:lpstr>
      <vt:lpstr>4 P’s Exercise Describe them at creation and at the time of Jeremiah.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 and Judah at the time of Jeremiah</dc:title>
  <dc:creator>Tim Carroll</dc:creator>
  <cp:lastModifiedBy>Tim Carroll</cp:lastModifiedBy>
  <cp:revision>68</cp:revision>
  <dcterms:created xsi:type="dcterms:W3CDTF">2013-01-21T17:16:36Z</dcterms:created>
  <dcterms:modified xsi:type="dcterms:W3CDTF">2013-01-27T14:05:51Z</dcterms:modified>
</cp:coreProperties>
</file>