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1" r:id="rId3"/>
    <p:sldId id="266" r:id="rId4"/>
    <p:sldId id="260" r:id="rId5"/>
    <p:sldId id="258" r:id="rId6"/>
    <p:sldId id="265" r:id="rId7"/>
    <p:sldId id="262" r:id="rId8"/>
    <p:sldId id="263" r:id="rId9"/>
    <p:sldId id="271" r:id="rId10"/>
    <p:sldId id="267" r:id="rId11"/>
    <p:sldId id="268" r:id="rId12"/>
    <p:sldId id="259" r:id="rId13"/>
    <p:sldId id="269" r:id="rId14"/>
    <p:sldId id="270" r:id="rId15"/>
    <p:sldId id="273" r:id="rId16"/>
    <p:sldId id="264" r:id="rId17"/>
    <p:sldId id="25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8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F189-27B6-4C75-9ADF-D662DBA22CD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0B75-A6C0-4E84-BF23-B6726B2D2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F189-27B6-4C75-9ADF-D662DBA22CD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0B75-A6C0-4E84-BF23-B6726B2D2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F189-27B6-4C75-9ADF-D662DBA22CD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0B75-A6C0-4E84-BF23-B6726B2D2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F189-27B6-4C75-9ADF-D662DBA22CD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0B75-A6C0-4E84-BF23-B6726B2D2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F189-27B6-4C75-9ADF-D662DBA22CD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0B75-A6C0-4E84-BF23-B6726B2D2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F189-27B6-4C75-9ADF-D662DBA22CD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0B75-A6C0-4E84-BF23-B6726B2D2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F189-27B6-4C75-9ADF-D662DBA22CD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0B75-A6C0-4E84-BF23-B6726B2D2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F189-27B6-4C75-9ADF-D662DBA22CD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0B75-A6C0-4E84-BF23-B6726B2D2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F189-27B6-4C75-9ADF-D662DBA22CD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0B75-A6C0-4E84-BF23-B6726B2D2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F189-27B6-4C75-9ADF-D662DBA22CD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0B75-A6C0-4E84-BF23-B6726B2D2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9F189-27B6-4C75-9ADF-D662DBA22CD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C80B75-A6C0-4E84-BF23-B6726B2D2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9F189-27B6-4C75-9ADF-D662DBA22CD4}" type="datetimeFigureOut">
              <a:rPr lang="en-US" smtClean="0"/>
              <a:pPr/>
              <a:t>3/2/2013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80B75-A6C0-4E84-BF23-B6726B2D21F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newsfla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vbible.org/resources/esvsb/chart-time-between-01/" TargetMode="Externa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C.A.S.K.E.T. </a:t>
            </a:r>
            <a:br>
              <a:rPr lang="en-US" dirty="0" smtClean="0"/>
            </a:br>
            <a:r>
              <a:rPr lang="en-US" sz="7300" dirty="0" smtClean="0"/>
              <a:t>E.M.P.T.Y.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525963"/>
          </a:xfrm>
        </p:spPr>
        <p:txBody>
          <a:bodyPr>
            <a:normAutofit lnSpcReduction="10000"/>
          </a:bodyPr>
          <a:lstStyle/>
          <a:p>
            <a:pPr algn="ctr">
              <a:buFont typeface="Wingdings" pitchFamily="2" charset="2"/>
              <a:buChar char="ü"/>
            </a:pPr>
            <a:r>
              <a:rPr lang="en-US" sz="5400" b="1" dirty="0" smtClean="0"/>
              <a:t>E</a:t>
            </a:r>
            <a:r>
              <a:rPr lang="en-US" sz="4400" dirty="0" smtClean="0"/>
              <a:t>xpectations</a:t>
            </a:r>
          </a:p>
          <a:p>
            <a:pPr algn="ctr">
              <a:buFont typeface="Wingdings" pitchFamily="2" charset="2"/>
              <a:buChar char="ü"/>
            </a:pPr>
            <a:r>
              <a:rPr lang="en-US" sz="5400" b="1" dirty="0" smtClean="0"/>
              <a:t>M</a:t>
            </a:r>
            <a:r>
              <a:rPr lang="en-US" sz="4400" dirty="0" smtClean="0"/>
              <a:t>essiah</a:t>
            </a:r>
          </a:p>
          <a:p>
            <a:pPr algn="ctr">
              <a:buFont typeface="Wingdings" pitchFamily="2" charset="2"/>
              <a:buChar char="ü"/>
            </a:pPr>
            <a:r>
              <a:rPr lang="en-US" sz="5400" b="1" dirty="0" smtClean="0"/>
              <a:t>P</a:t>
            </a:r>
            <a:r>
              <a:rPr lang="en-US" sz="4400" dirty="0" smtClean="0"/>
              <a:t>entecost</a:t>
            </a:r>
          </a:p>
          <a:p>
            <a:pPr algn="ctr">
              <a:buFont typeface="Wingdings" pitchFamily="2" charset="2"/>
              <a:buChar char="ü"/>
            </a:pPr>
            <a:r>
              <a:rPr lang="en-US" sz="5400" b="1" dirty="0" smtClean="0"/>
              <a:t>T</a:t>
            </a:r>
            <a:r>
              <a:rPr lang="en-US" sz="4400" dirty="0" smtClean="0"/>
              <a:t>eaching</a:t>
            </a:r>
          </a:p>
          <a:p>
            <a:pPr algn="ctr">
              <a:buFont typeface="Wingdings" pitchFamily="2" charset="2"/>
              <a:buChar char="ü"/>
            </a:pPr>
            <a:r>
              <a:rPr lang="en-US" sz="5400" b="1" dirty="0" smtClean="0"/>
              <a:t>Y</a:t>
            </a:r>
            <a:r>
              <a:rPr lang="en-US" sz="4400" dirty="0" smtClean="0"/>
              <a:t>et-To-Come</a:t>
            </a:r>
            <a:endParaRPr lang="en-US" sz="44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Hellenistic Period</a:t>
            </a:r>
            <a:br>
              <a:rPr lang="en-US" dirty="0" smtClean="0"/>
            </a:br>
            <a:r>
              <a:rPr lang="en-US" dirty="0" smtClean="0"/>
              <a:t> 332 – 63 B.C. 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305800" cy="4572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Ptolemaic (Egypt) 320 - 198 B.C.</a:t>
            </a:r>
          </a:p>
          <a:p>
            <a:pPr lvl="1"/>
            <a:r>
              <a:rPr lang="en-US" dirty="0" smtClean="0"/>
              <a:t>Dynasty began in 323</a:t>
            </a:r>
          </a:p>
          <a:p>
            <a:pPr lvl="2"/>
            <a:r>
              <a:rPr lang="en-US" dirty="0" smtClean="0"/>
              <a:t>Alexander’s General Ptolemy I </a:t>
            </a:r>
            <a:r>
              <a:rPr lang="en-US" dirty="0" err="1" smtClean="0"/>
              <a:t>Soter</a:t>
            </a:r>
            <a:r>
              <a:rPr lang="en-US" dirty="0" smtClean="0"/>
              <a:t> (</a:t>
            </a:r>
            <a:r>
              <a:rPr lang="en-US" i="1" dirty="0" smtClean="0"/>
              <a:t>savior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Alexandria (capital)</a:t>
            </a:r>
          </a:p>
          <a:p>
            <a:pPr lvl="1"/>
            <a:r>
              <a:rPr lang="en-US" dirty="0" smtClean="0"/>
              <a:t>Judah under their rule till 198 B.C.</a:t>
            </a:r>
          </a:p>
          <a:p>
            <a:pPr lvl="1"/>
            <a:r>
              <a:rPr lang="en-US" dirty="0" smtClean="0"/>
              <a:t>Ptolemy I </a:t>
            </a:r>
            <a:r>
              <a:rPr lang="en-US" dirty="0" err="1" smtClean="0"/>
              <a:t>Soter</a:t>
            </a:r>
            <a:r>
              <a:rPr lang="en-US" dirty="0" smtClean="0"/>
              <a:t> (</a:t>
            </a:r>
            <a:r>
              <a:rPr lang="en-US" i="1" dirty="0" smtClean="0"/>
              <a:t>savior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Greek translation of the Hebrew Scriptures (Old Testament) </a:t>
            </a:r>
          </a:p>
          <a:p>
            <a:pPr lvl="2"/>
            <a:r>
              <a:rPr lang="en-US" dirty="0" smtClean="0"/>
              <a:t>“Among Greek-speaking Jews this Bible became a standard text, serving both Judaism and the early church for centuries.” Burge, </a:t>
            </a:r>
            <a:r>
              <a:rPr lang="en-US" dirty="0" err="1" smtClean="0"/>
              <a:t>Cohick</a:t>
            </a:r>
            <a:r>
              <a:rPr lang="en-US" dirty="0" smtClean="0"/>
              <a:t> and Green</a:t>
            </a:r>
          </a:p>
        </p:txBody>
      </p:sp>
      <p:pic>
        <p:nvPicPr>
          <p:cNvPr id="8194" name="Picture 2" descr="http://ts1.mm.bing.net/th?id=H.4669223078003616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584706"/>
            <a:ext cx="2819400" cy="2095754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Hellenistic Period</a:t>
            </a:r>
            <a:br>
              <a:rPr lang="en-US" dirty="0" smtClean="0"/>
            </a:br>
            <a:r>
              <a:rPr lang="en-US" dirty="0" smtClean="0"/>
              <a:t>332 – 63 B.C.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Seleucid (Syria) 198 - 167 B.C.</a:t>
            </a:r>
          </a:p>
          <a:p>
            <a:pPr lvl="1"/>
            <a:r>
              <a:rPr lang="en-US" dirty="0" smtClean="0"/>
              <a:t>Dynasty began in 313</a:t>
            </a:r>
          </a:p>
          <a:p>
            <a:pPr lvl="2"/>
            <a:r>
              <a:rPr lang="en-US" dirty="0" smtClean="0"/>
              <a:t>Alexander’s General </a:t>
            </a:r>
            <a:r>
              <a:rPr lang="en-US" dirty="0" err="1" smtClean="0"/>
              <a:t>Seleucus</a:t>
            </a:r>
            <a:r>
              <a:rPr lang="en-US" dirty="0" smtClean="0"/>
              <a:t> I </a:t>
            </a:r>
            <a:r>
              <a:rPr lang="en-US" dirty="0" err="1" smtClean="0"/>
              <a:t>Nicator</a:t>
            </a:r>
            <a:r>
              <a:rPr lang="en-US" dirty="0" smtClean="0"/>
              <a:t> (</a:t>
            </a:r>
            <a:r>
              <a:rPr lang="en-US" i="1" dirty="0" smtClean="0"/>
              <a:t>conqueror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Antioch capital </a:t>
            </a:r>
            <a:endParaRPr lang="en-US" dirty="0"/>
          </a:p>
          <a:p>
            <a:pPr lvl="2"/>
            <a:r>
              <a:rPr lang="en-US" dirty="0" smtClean="0"/>
              <a:t>Acts 11:19-20</a:t>
            </a:r>
          </a:p>
          <a:p>
            <a:pPr lvl="1"/>
            <a:r>
              <a:rPr lang="en-US" dirty="0" smtClean="0"/>
              <a:t>Rule obtained from </a:t>
            </a:r>
            <a:r>
              <a:rPr lang="en-US" dirty="0" err="1" smtClean="0"/>
              <a:t>Ptolemies</a:t>
            </a:r>
            <a:r>
              <a:rPr lang="en-US" dirty="0" smtClean="0"/>
              <a:t> in 198</a:t>
            </a:r>
          </a:p>
          <a:p>
            <a:pPr lvl="1"/>
            <a:r>
              <a:rPr lang="en-US" dirty="0" smtClean="0"/>
              <a:t>Antiochus IV </a:t>
            </a:r>
            <a:r>
              <a:rPr lang="en-US" dirty="0" err="1" smtClean="0"/>
              <a:t>Epiphanes</a:t>
            </a:r>
            <a:r>
              <a:rPr lang="en-US" dirty="0" smtClean="0"/>
              <a:t> (manifestation, i.e., the revealing of God on earth)</a:t>
            </a:r>
          </a:p>
          <a:p>
            <a:pPr lvl="2"/>
            <a:r>
              <a:rPr lang="en-US" dirty="0" smtClean="0"/>
              <a:t>Sought worship</a:t>
            </a:r>
          </a:p>
          <a:p>
            <a:pPr lvl="2"/>
            <a:r>
              <a:rPr lang="en-US" dirty="0" smtClean="0"/>
              <a:t>Frustrated with the Jewish people he “turned the temple over to the worship of Zeus and for three years pigs were sacrificed by Greeks on Israel’s holy altar.” Burge, </a:t>
            </a:r>
            <a:r>
              <a:rPr lang="en-US" dirty="0" err="1" smtClean="0"/>
              <a:t>Cohick</a:t>
            </a:r>
            <a:r>
              <a:rPr lang="en-US" dirty="0" smtClean="0"/>
              <a:t>, Green</a:t>
            </a:r>
          </a:p>
          <a:p>
            <a:endParaRPr lang="en-US" dirty="0"/>
          </a:p>
        </p:txBody>
      </p:sp>
      <p:pic>
        <p:nvPicPr>
          <p:cNvPr id="7170" name="Picture 2" descr="http://ts4.mm.bing.net/th?id=H.4885066608542683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00800" y="0"/>
            <a:ext cx="2743200" cy="27432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3429000" cy="6858000"/>
          </a:xfrm>
        </p:spPr>
        <p:txBody>
          <a:bodyPr/>
          <a:lstStyle/>
          <a:p>
            <a:r>
              <a:rPr lang="en-US" dirty="0" smtClean="0"/>
              <a:t>Israel Under the </a:t>
            </a:r>
            <a:r>
              <a:rPr lang="en-US" dirty="0" err="1" smtClean="0"/>
              <a:t>Maccabees</a:t>
            </a:r>
            <a:endParaRPr lang="en-US" dirty="0"/>
          </a:p>
        </p:txBody>
      </p:sp>
      <p:pic>
        <p:nvPicPr>
          <p:cNvPr id="16386" name="Picture 2" descr="Map 9: Israel under the Maccabe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0"/>
            <a:ext cx="5715000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Maccabean</a:t>
            </a:r>
            <a:r>
              <a:rPr lang="en-US" dirty="0" smtClean="0"/>
              <a:t> War</a:t>
            </a:r>
            <a:br>
              <a:rPr lang="en-US" dirty="0" smtClean="0"/>
            </a:br>
            <a:r>
              <a:rPr lang="en-US" dirty="0" smtClean="0"/>
              <a:t>167 – 141 B.C.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7239000" cy="5486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Hassidim (pious ones) passively revolted against Antiochus </a:t>
            </a:r>
            <a:r>
              <a:rPr lang="en-US" dirty="0" err="1" smtClean="0"/>
              <a:t>Epiphanes</a:t>
            </a:r>
            <a:endParaRPr lang="en-US" dirty="0" smtClean="0"/>
          </a:p>
          <a:p>
            <a:r>
              <a:rPr lang="en-US" dirty="0" smtClean="0"/>
              <a:t>Open Warfare</a:t>
            </a:r>
          </a:p>
          <a:p>
            <a:pPr lvl="1"/>
            <a:r>
              <a:rPr lang="en-US" dirty="0" err="1" smtClean="0"/>
              <a:t>Matathias</a:t>
            </a:r>
            <a:r>
              <a:rPr lang="en-US" dirty="0" smtClean="0"/>
              <a:t> and his sons Judas, Simon and Jonathan</a:t>
            </a:r>
          </a:p>
          <a:p>
            <a:pPr lvl="2"/>
            <a:r>
              <a:rPr lang="en-US" dirty="0" smtClean="0"/>
              <a:t>Launched guerrilla campaign to expel Greeks from the land</a:t>
            </a:r>
          </a:p>
          <a:p>
            <a:pPr lvl="2"/>
            <a:r>
              <a:rPr lang="en-US" dirty="0" err="1" smtClean="0"/>
              <a:t>Matathias</a:t>
            </a:r>
            <a:r>
              <a:rPr lang="en-US" dirty="0" smtClean="0"/>
              <a:t> killed so Judas led war gaining the nickname “Maccabeus” (</a:t>
            </a:r>
            <a:r>
              <a:rPr lang="en-US" i="1" dirty="0" smtClean="0"/>
              <a:t>hammer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164 Judas gained the temple </a:t>
            </a:r>
            <a:r>
              <a:rPr lang="en-US" dirty="0" smtClean="0"/>
              <a:t>precincts </a:t>
            </a:r>
            <a:r>
              <a:rPr lang="en-US" dirty="0" smtClean="0"/>
              <a:t>and cleansed </a:t>
            </a:r>
            <a:r>
              <a:rPr lang="en-US" dirty="0" err="1" smtClean="0"/>
              <a:t>th</a:t>
            </a:r>
            <a:r>
              <a:rPr lang="en-US" dirty="0" smtClean="0"/>
              <a:t> sanctuary, inaugurating the feast we know as Hanukkah also referred to as the “festival of lights”</a:t>
            </a:r>
            <a:endParaRPr lang="en-US" dirty="0"/>
          </a:p>
        </p:txBody>
      </p:sp>
      <p:pic>
        <p:nvPicPr>
          <p:cNvPr id="5122" name="Picture 2" descr="http://farm5.staticflickr.com/4147/4981332443_2539fb0fc5_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2971800"/>
            <a:ext cx="1981200" cy="3886200"/>
          </a:xfrm>
          <a:prstGeom prst="rect">
            <a:avLst/>
          </a:prstGeom>
          <a:noFill/>
        </p:spPr>
      </p:pic>
      <p:pic>
        <p:nvPicPr>
          <p:cNvPr id="5124" name="Picture 4" descr="http://ts3.mm.bing.net/th?id=H.4776644475879570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71600" y="0"/>
            <a:ext cx="1219199" cy="1219199"/>
          </a:xfrm>
          <a:prstGeom prst="rect">
            <a:avLst/>
          </a:prstGeom>
          <a:noFill/>
        </p:spPr>
      </p:pic>
      <p:pic>
        <p:nvPicPr>
          <p:cNvPr id="6" name="Picture 4" descr="http://ts3.mm.bing.net/th?id=H.4776644475879570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0"/>
            <a:ext cx="1219199" cy="1219199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Hasmonean</a:t>
            </a:r>
            <a:r>
              <a:rPr lang="en-US" dirty="0" smtClean="0"/>
              <a:t> Dynasty</a:t>
            </a:r>
            <a:br>
              <a:rPr lang="en-US" dirty="0" smtClean="0"/>
            </a:br>
            <a:r>
              <a:rPr lang="en-US" dirty="0" smtClean="0"/>
              <a:t>141 – 63 B.C.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7772400" cy="54102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The family of </a:t>
            </a:r>
            <a:r>
              <a:rPr lang="en-US" sz="4000" dirty="0" err="1" smtClean="0"/>
              <a:t>Mattathias</a:t>
            </a:r>
            <a:r>
              <a:rPr lang="en-US" sz="4000" dirty="0" smtClean="0"/>
              <a:t> and </a:t>
            </a:r>
            <a:r>
              <a:rPr lang="en-US" sz="4000" dirty="0" smtClean="0"/>
              <a:t>heirs</a:t>
            </a:r>
            <a:endParaRPr lang="en-US" sz="4000" dirty="0" smtClean="0"/>
          </a:p>
          <a:p>
            <a:r>
              <a:rPr lang="en-US" sz="4000" dirty="0" smtClean="0"/>
              <a:t>In a generation Judaism found itself torn in three ways:</a:t>
            </a:r>
          </a:p>
          <a:p>
            <a:pPr lvl="1"/>
            <a:r>
              <a:rPr lang="en-US" sz="3600" dirty="0" smtClean="0"/>
              <a:t>Hellenized </a:t>
            </a:r>
            <a:r>
              <a:rPr lang="en-US" sz="3600" dirty="0" smtClean="0"/>
              <a:t>Jews</a:t>
            </a:r>
            <a:endParaRPr lang="en-US" sz="3600" dirty="0" smtClean="0"/>
          </a:p>
          <a:p>
            <a:pPr lvl="1"/>
            <a:r>
              <a:rPr lang="en-US" sz="3600" dirty="0" err="1" smtClean="0"/>
              <a:t>Hasmoneans</a:t>
            </a:r>
            <a:r>
              <a:rPr lang="en-US" sz="3600" dirty="0" smtClean="0"/>
              <a:t> </a:t>
            </a:r>
            <a:r>
              <a:rPr lang="en-US" sz="3600" dirty="0" smtClean="0"/>
              <a:t>had power </a:t>
            </a:r>
            <a:r>
              <a:rPr lang="en-US" sz="3600" dirty="0" smtClean="0"/>
              <a:t>in Jerusalem</a:t>
            </a:r>
          </a:p>
          <a:p>
            <a:pPr lvl="2"/>
            <a:r>
              <a:rPr lang="en-US" sz="3200" dirty="0" smtClean="0"/>
              <a:t>The </a:t>
            </a:r>
            <a:r>
              <a:rPr lang="en-US" sz="4000" dirty="0" err="1" smtClean="0"/>
              <a:t>Saduccees</a:t>
            </a:r>
            <a:r>
              <a:rPr lang="en-US" sz="3200" dirty="0" smtClean="0"/>
              <a:t> in the temple</a:t>
            </a:r>
          </a:p>
          <a:p>
            <a:pPr lvl="2"/>
            <a:r>
              <a:rPr lang="en-US" sz="3200" dirty="0" smtClean="0"/>
              <a:t>AND…</a:t>
            </a:r>
            <a:endParaRPr lang="en-US" sz="3200" dirty="0" smtClean="0"/>
          </a:p>
          <a:p>
            <a:pPr lvl="1"/>
            <a:endParaRPr lang="en-US" dirty="0"/>
          </a:p>
        </p:txBody>
      </p:sp>
      <p:pic>
        <p:nvPicPr>
          <p:cNvPr id="4098" name="Picture 2" descr="http://ts2.mm.bing.net/th?id=H.4738243185541865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6307" y="3657600"/>
            <a:ext cx="2637693" cy="1905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6477000" y="5562600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smtClean="0"/>
              <a:t>High Priestly Turban represents the </a:t>
            </a:r>
            <a:r>
              <a:rPr lang="en-US" sz="2400" i="1" dirty="0" err="1" smtClean="0"/>
              <a:t>Sadduccees</a:t>
            </a:r>
            <a:endParaRPr lang="en-US" sz="2400" i="1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Hasmonean</a:t>
            </a:r>
            <a:r>
              <a:rPr lang="en-US" dirty="0" smtClean="0"/>
              <a:t> Dynasty</a:t>
            </a:r>
            <a:br>
              <a:rPr lang="en-US" dirty="0" smtClean="0"/>
            </a:br>
            <a:r>
              <a:rPr lang="en-US" dirty="0" smtClean="0"/>
              <a:t>141 – 63 B.C.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3000" dirty="0" smtClean="0"/>
              <a:t>Hasidim (pious ones) who called for religious purity and warned of the corruptive dangers of power</a:t>
            </a:r>
          </a:p>
          <a:p>
            <a:pPr lvl="2"/>
            <a:r>
              <a:rPr lang="en-US" sz="3200" dirty="0" smtClean="0"/>
              <a:t>The </a:t>
            </a:r>
            <a:r>
              <a:rPr lang="en-US" sz="3200" dirty="0" smtClean="0"/>
              <a:t>Pharisees: </a:t>
            </a:r>
            <a:r>
              <a:rPr lang="en-US" sz="3200" dirty="0" smtClean="0"/>
              <a:t>lay </a:t>
            </a:r>
            <a:r>
              <a:rPr lang="en-US" sz="3200" dirty="0" smtClean="0"/>
              <a:t>movement</a:t>
            </a:r>
          </a:p>
          <a:p>
            <a:pPr lvl="3"/>
            <a:r>
              <a:rPr lang="en-US" sz="2800" dirty="0" smtClean="0"/>
              <a:t>Synagogues</a:t>
            </a:r>
          </a:p>
          <a:p>
            <a:pPr lvl="3"/>
            <a:r>
              <a:rPr lang="en-US" sz="2800" dirty="0" smtClean="0"/>
              <a:t>Precision in study and application</a:t>
            </a:r>
          </a:p>
          <a:p>
            <a:pPr lvl="3"/>
            <a:r>
              <a:rPr lang="en-US" sz="2800" dirty="0" smtClean="0"/>
              <a:t> of Scripture</a:t>
            </a:r>
            <a:endParaRPr lang="en-US" sz="2400" dirty="0" smtClean="0"/>
          </a:p>
          <a:p>
            <a:pPr lvl="2"/>
            <a:endParaRPr lang="en-US" dirty="0" smtClean="0"/>
          </a:p>
          <a:p>
            <a:pPr lvl="2"/>
            <a:endParaRPr lang="en-US" sz="2800" dirty="0" smtClean="0"/>
          </a:p>
          <a:p>
            <a:pPr lvl="2" algn="r"/>
            <a:r>
              <a:rPr lang="en-US" sz="2800" dirty="0" smtClean="0"/>
              <a:t>Zealots: radical religious sect seeking to overthrow Roman rule through violence. (Luke 6:15</a:t>
            </a:r>
            <a:r>
              <a:rPr lang="en-US" dirty="0" smtClean="0"/>
              <a:t>)</a:t>
            </a:r>
            <a:endParaRPr lang="en-US" dirty="0"/>
          </a:p>
        </p:txBody>
      </p:sp>
      <p:pic>
        <p:nvPicPr>
          <p:cNvPr id="4" name="Picture 4" descr="http://ts3.mm.bing.net/th?id=H.4989236727447958&amp;pid=15.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7064" y="2667001"/>
            <a:ext cx="1925935" cy="1752600"/>
          </a:xfrm>
          <a:prstGeom prst="rect">
            <a:avLst/>
          </a:prstGeom>
          <a:noFill/>
        </p:spPr>
      </p:pic>
      <p:pic>
        <p:nvPicPr>
          <p:cNvPr id="5" name="Picture 6" descr="http://ts1.mm.bing.net/th?id=H.4763574914449964&amp;pid=15.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181600"/>
            <a:ext cx="1676400" cy="16764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Roman Period</a:t>
            </a:r>
            <a:br>
              <a:rPr lang="en-US" dirty="0" smtClean="0"/>
            </a:br>
            <a:r>
              <a:rPr lang="en-US" dirty="0" smtClean="0"/>
              <a:t>begins 63 B.C.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81200"/>
            <a:ext cx="6248400" cy="48768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Pompey’s Conquest (63 B.C.)</a:t>
            </a:r>
          </a:p>
          <a:p>
            <a:pPr lvl="1"/>
            <a:r>
              <a:rPr lang="en-US" dirty="0" smtClean="0"/>
              <a:t>Freed the Decapolis (League of </a:t>
            </a:r>
            <a:r>
              <a:rPr lang="en-US" i="1" dirty="0" smtClean="0"/>
              <a:t>Ten Cities</a:t>
            </a:r>
            <a:r>
              <a:rPr lang="en-US" dirty="0" smtClean="0"/>
              <a:t>) region promising they would never have to live under Jewish rule again</a:t>
            </a:r>
          </a:p>
          <a:p>
            <a:pPr lvl="2"/>
            <a:r>
              <a:rPr lang="en-US" dirty="0" smtClean="0"/>
              <a:t>Mark 5:1-20</a:t>
            </a:r>
          </a:p>
          <a:p>
            <a:pPr lvl="3"/>
            <a:r>
              <a:rPr lang="en-US" dirty="0" smtClean="0"/>
              <a:t>When Jesus entered he went into a strictly Greek world, hence the presence of pigs</a:t>
            </a:r>
          </a:p>
          <a:p>
            <a:pPr lvl="1"/>
            <a:r>
              <a:rPr lang="en-US" dirty="0" smtClean="0"/>
              <a:t>Conquered Jerusalem and entered Most Holy Place</a:t>
            </a:r>
          </a:p>
          <a:p>
            <a:r>
              <a:rPr lang="en-US" dirty="0" smtClean="0"/>
              <a:t>Book of Daniel</a:t>
            </a:r>
          </a:p>
          <a:p>
            <a:pPr lvl="1"/>
            <a:r>
              <a:rPr lang="en-US" dirty="0" smtClean="0"/>
              <a:t>Legs of Iron</a:t>
            </a:r>
          </a:p>
          <a:p>
            <a:pPr lvl="1"/>
            <a:r>
              <a:rPr lang="en-US" dirty="0" smtClean="0"/>
              <a:t>Terrifying Beast</a:t>
            </a:r>
            <a:endParaRPr lang="en-US" dirty="0"/>
          </a:p>
        </p:txBody>
      </p:sp>
      <p:pic>
        <p:nvPicPr>
          <p:cNvPr id="3074" name="Picture 2" descr="http://english.op.org/uploaded_images/Caesar-Augustus-7095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9122" y="762000"/>
            <a:ext cx="2694878" cy="4419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6400800" y="5181600"/>
            <a:ext cx="27432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Roman Emperor Caesar Augustus</a:t>
            </a:r>
          </a:p>
          <a:p>
            <a:r>
              <a:rPr lang="en-US" dirty="0" smtClean="0"/>
              <a:t>Coins have Latin inscription DIVI FILIUS “of the divine one, the son.”</a:t>
            </a:r>
            <a:endParaRPr lang="en-US" dirty="0"/>
          </a:p>
        </p:txBody>
      </p:sp>
      <p:pic>
        <p:nvPicPr>
          <p:cNvPr id="3076" name="Picture 4" descr="http://2.bp.blogspot.com/-PHfUG9wm5J0/TdM7LLeIVeI/AAAAAAAAABw/qDDmf0b9234/s1600/pompey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708879" cy="19812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B36C38"/>
                </a:solidFill>
                <a:effectLst/>
                <a:latin typeface="Georgia" pitchFamily="18" charset="0"/>
                <a:cs typeface="Arial" pitchFamily="34" charset="0"/>
              </a:rPr>
              <a:t>Roman Emperors (31 </a:t>
            </a:r>
            <a:r>
              <a:rPr kumimoji="0" lang="en-US" b="0" i="0" u="none" strike="noStrike" cap="none" normalizeH="0" baseline="0" dirty="0" err="1" smtClean="0">
                <a:ln>
                  <a:noFill/>
                </a:ln>
                <a:solidFill>
                  <a:srgbClr val="B36C38"/>
                </a:solidFill>
                <a:effectLst/>
                <a:latin typeface="Georgia" pitchFamily="18" charset="0"/>
                <a:cs typeface="Arial" pitchFamily="34" charset="0"/>
              </a:rPr>
              <a:t>b.c.–a.d</a:t>
            </a:r>
            <a: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B36C38"/>
                </a:solidFill>
                <a:effectLst/>
                <a:latin typeface="Georgia" pitchFamily="18" charset="0"/>
                <a:cs typeface="Arial" pitchFamily="34" charset="0"/>
              </a:rPr>
              <a:t>. 68)</a:t>
            </a:r>
            <a:br>
              <a:rPr kumimoji="0" lang="en-US" b="0" i="0" u="none" strike="noStrike" cap="none" normalizeH="0" baseline="0" dirty="0" smtClean="0">
                <a:ln>
                  <a:noFill/>
                </a:ln>
                <a:solidFill>
                  <a:srgbClr val="B36C38"/>
                </a:solidFill>
                <a:effectLst/>
                <a:latin typeface="Georgia" pitchFamily="18" charset="0"/>
                <a:cs typeface="Arial" pitchFamily="34" charset="0"/>
              </a:rPr>
            </a:b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85800" y="1905000"/>
          <a:ext cx="8001000" cy="4343400"/>
        </p:xfrm>
        <a:graphic>
          <a:graphicData uri="http://schemas.openxmlformats.org/drawingml/2006/table">
            <a:tbl>
              <a:tblPr/>
              <a:tblGrid>
                <a:gridCol w="4000500"/>
                <a:gridCol w="4000500"/>
              </a:tblGrid>
              <a:tr h="868680">
                <a:tc>
                  <a:txBody>
                    <a:bodyPr/>
                    <a:lstStyle/>
                    <a:p>
                      <a:r>
                        <a:rPr lang="en-US" dirty="0"/>
                        <a:t>Augustus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31 </a:t>
                      </a:r>
                      <a:r>
                        <a:rPr lang="en-US" cap="small" dirty="0" err="1"/>
                        <a:t>b.c.</a:t>
                      </a:r>
                      <a:r>
                        <a:rPr lang="en-US" dirty="0" err="1"/>
                        <a:t>–</a:t>
                      </a:r>
                      <a:r>
                        <a:rPr lang="en-US" cap="small" dirty="0" err="1"/>
                        <a:t>a.d</a:t>
                      </a:r>
                      <a:r>
                        <a:rPr lang="en-US" cap="small" dirty="0"/>
                        <a:t>.</a:t>
                      </a:r>
                      <a:r>
                        <a:rPr lang="en-US" dirty="0"/>
                        <a:t> 14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68680">
                <a:tc>
                  <a:txBody>
                    <a:bodyPr/>
                    <a:lstStyle/>
                    <a:p>
                      <a:r>
                        <a:rPr lang="en-US"/>
                        <a:t>Tiberius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cap="small"/>
                        <a:t>a.d.</a:t>
                      </a:r>
                      <a:r>
                        <a:rPr lang="en-US"/>
                        <a:t> 14–37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8E8"/>
                    </a:solidFill>
                  </a:tcPr>
                </a:tc>
              </a:tr>
              <a:tr h="868680">
                <a:tc>
                  <a:txBody>
                    <a:bodyPr/>
                    <a:lstStyle/>
                    <a:p>
                      <a:r>
                        <a:rPr lang="en-US"/>
                        <a:t>Gaius Caligula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cap="small"/>
                        <a:t>a.d.</a:t>
                      </a:r>
                      <a:r>
                        <a:rPr lang="en-US"/>
                        <a:t> 37–41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868680">
                <a:tc>
                  <a:txBody>
                    <a:bodyPr/>
                    <a:lstStyle/>
                    <a:p>
                      <a:r>
                        <a:rPr lang="en-US"/>
                        <a:t>Claudius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cap="small"/>
                        <a:t>a.d.</a:t>
                      </a:r>
                      <a:r>
                        <a:rPr lang="en-US"/>
                        <a:t> 41–54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8E8"/>
                    </a:solidFill>
                  </a:tcPr>
                </a:tc>
              </a:tr>
              <a:tr h="868680">
                <a:tc>
                  <a:txBody>
                    <a:bodyPr/>
                    <a:lstStyle/>
                    <a:p>
                      <a:r>
                        <a:rPr lang="en-US"/>
                        <a:t>Nero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cap="small" dirty="0" err="1"/>
                        <a:t>a.d</a:t>
                      </a:r>
                      <a:r>
                        <a:rPr lang="en-US" cap="small" dirty="0"/>
                        <a:t>.</a:t>
                      </a:r>
                      <a:r>
                        <a:rPr lang="en-US" dirty="0"/>
                        <a:t> 54–68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11265" name="Rectangle 1"/>
          <p:cNvSpPr>
            <a:spLocks noChangeArrowheads="1"/>
          </p:cNvSpPr>
          <p:nvPr/>
        </p:nvSpPr>
        <p:spPr bwMode="auto">
          <a:xfrm>
            <a:off x="0" y="-70149"/>
            <a:ext cx="65" cy="5974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none" lIns="0" tIns="158700" rIns="0" bIns="15870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700" dirty="0" smtClean="0"/>
              <a:t>E</a:t>
            </a:r>
            <a:r>
              <a:rPr lang="en-US" dirty="0" smtClean="0"/>
              <a:t>XPECTATIONS - 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Intertestamental </a:t>
            </a:r>
            <a:r>
              <a:rPr lang="en-US" dirty="0" smtClean="0"/>
              <a:t>Period</a:t>
            </a:r>
            <a:endParaRPr lang="en-US" dirty="0"/>
          </a:p>
        </p:txBody>
      </p:sp>
      <p:sp>
        <p:nvSpPr>
          <p:cNvPr id="3" name="Left-Right Arrow 2"/>
          <p:cNvSpPr/>
          <p:nvPr/>
        </p:nvSpPr>
        <p:spPr>
          <a:xfrm>
            <a:off x="1676400" y="2133600"/>
            <a:ext cx="5867400" cy="32004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/>
              <a:t>Between the Testaments</a:t>
            </a:r>
            <a:endParaRPr lang="en-US" sz="3200" dirty="0"/>
          </a:p>
        </p:txBody>
      </p:sp>
      <p:sp>
        <p:nvSpPr>
          <p:cNvPr id="4" name="Rectangle 3"/>
          <p:cNvSpPr/>
          <p:nvPr/>
        </p:nvSpPr>
        <p:spPr>
          <a:xfrm>
            <a:off x="304800" y="2209800"/>
            <a:ext cx="1066800" cy="3124200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B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OT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7772400" y="2209800"/>
            <a:ext cx="1066800" cy="3124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smtClean="0"/>
              <a:t>NT</a:t>
            </a:r>
            <a:endParaRPr lang="en-US" sz="4800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does the Intertestamental Period Matter???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God’s </a:t>
            </a:r>
            <a:r>
              <a:rPr lang="en-US" dirty="0" smtClean="0"/>
              <a:t>Promises Fulfilled</a:t>
            </a:r>
          </a:p>
          <a:p>
            <a:pPr lvl="1"/>
            <a:r>
              <a:rPr lang="en-US" dirty="0" smtClean="0"/>
              <a:t>Ex. Book of </a:t>
            </a:r>
            <a:r>
              <a:rPr lang="en-US" dirty="0" smtClean="0"/>
              <a:t>Daniel</a:t>
            </a:r>
          </a:p>
          <a:p>
            <a:r>
              <a:rPr lang="en-US" dirty="0" smtClean="0"/>
              <a:t>History of Our People</a:t>
            </a:r>
            <a:endParaRPr lang="en-US" dirty="0" smtClean="0"/>
          </a:p>
          <a:p>
            <a:r>
              <a:rPr lang="en-US" dirty="0" smtClean="0"/>
              <a:t>Background of New Testament Writings</a:t>
            </a:r>
          </a:p>
          <a:p>
            <a:pPr lvl="1"/>
            <a:r>
              <a:rPr lang="en-US" dirty="0" smtClean="0"/>
              <a:t>Samaritans</a:t>
            </a:r>
          </a:p>
          <a:p>
            <a:pPr lvl="1"/>
            <a:r>
              <a:rPr lang="en-US" dirty="0" smtClean="0"/>
              <a:t>Pharisees</a:t>
            </a:r>
          </a:p>
          <a:p>
            <a:pPr lvl="1"/>
            <a:r>
              <a:rPr lang="en-US" dirty="0" err="1" smtClean="0"/>
              <a:t>Saduccees</a:t>
            </a:r>
            <a:endParaRPr lang="en-US" dirty="0" smtClean="0"/>
          </a:p>
          <a:p>
            <a:pPr lvl="1"/>
            <a:r>
              <a:rPr lang="en-US" dirty="0" smtClean="0"/>
              <a:t>Tax Collectors and Zealots</a:t>
            </a:r>
          </a:p>
          <a:p>
            <a:pPr lvl="1"/>
            <a:r>
              <a:rPr lang="en-US" dirty="0" smtClean="0"/>
              <a:t>Adoption</a:t>
            </a:r>
          </a:p>
          <a:p>
            <a:pPr lvl="1"/>
            <a:r>
              <a:rPr lang="en-US" dirty="0" smtClean="0"/>
              <a:t>Salvation</a:t>
            </a:r>
          </a:p>
          <a:p>
            <a:pPr lvl="1"/>
            <a:r>
              <a:rPr lang="en-US" dirty="0" smtClean="0"/>
              <a:t>Epicureans and Stoics</a:t>
            </a:r>
          </a:p>
          <a:p>
            <a:pPr lvl="1"/>
            <a:r>
              <a:rPr lang="en-US" dirty="0" smtClean="0"/>
              <a:t>ETC., ETC., ETC.</a:t>
            </a:r>
            <a:endParaRPr lang="en-US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066800"/>
            <a:ext cx="8229600" cy="1143000"/>
          </a:xfrm>
        </p:spPr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kumimoji="0" lang="en-US" sz="4000" b="0" i="0" u="none" strike="noStrike" cap="none" normalizeH="0" baseline="0" dirty="0" smtClean="0">
                <a:ln>
                  <a:noFill/>
                </a:ln>
                <a:solidFill>
                  <a:srgbClr val="B36C38"/>
                </a:solidFill>
                <a:effectLst/>
                <a:latin typeface="Georgia" pitchFamily="18" charset="0"/>
                <a:cs typeface="Arial" pitchFamily="34" charset="0"/>
              </a:rPr>
              <a:t>Major Periods within Second Temple Judaism</a:t>
            </a:r>
            <a:r>
              <a:rPr kumimoji="0" lang="en-US" sz="3100" b="0" i="0" u="none" strike="noStrike" cap="none" normalizeH="0" baseline="0" dirty="0" smtClean="0">
                <a:ln>
                  <a:noFill/>
                </a:ln>
                <a:solidFill>
                  <a:srgbClr val="B36C38"/>
                </a:solidFill>
                <a:effectLst/>
                <a:latin typeface="Georgia" pitchFamily="18" charset="0"/>
                <a:cs typeface="Arial" pitchFamily="34" charset="0"/>
              </a:rPr>
              <a:t/>
            </a:r>
            <a:br>
              <a:rPr kumimoji="0" lang="en-US" sz="3100" b="0" i="0" u="none" strike="noStrike" cap="none" normalizeH="0" baseline="0" dirty="0" smtClean="0">
                <a:ln>
                  <a:noFill/>
                </a:ln>
                <a:solidFill>
                  <a:srgbClr val="B36C38"/>
                </a:solidFill>
                <a:effectLst/>
                <a:latin typeface="Georgia" pitchFamily="18" charset="0"/>
                <a:cs typeface="Arial" pitchFamily="34" charset="0"/>
              </a:rPr>
            </a:b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Second Temple Judaism developed as political authority changed hands from the Persians to the Greeks</a:t>
            </a:r>
            <a:r>
              <a:rPr lang="en-US" sz="2200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, to </a:t>
            </a:r>
            <a:r>
              <a:rPr lang="en-US" sz="2200" dirty="0">
                <a:solidFill>
                  <a:srgbClr val="000000"/>
                </a:solidFill>
                <a:latin typeface="Georgia" pitchFamily="18" charset="0"/>
                <a:cs typeface="Arial" pitchFamily="34" charset="0"/>
                <a:hlinkClick r:id="rId2"/>
              </a:rPr>
              <a:t>the Jewish</a:t>
            </a:r>
            <a:r>
              <a:rPr lang="en-US" sz="2200" dirty="0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Georgia" pitchFamily="18" charset="0"/>
                <a:cs typeface="Arial" pitchFamily="34" charset="0"/>
              </a:rPr>
              <a:t>Hasmoneans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Georgia" pitchFamily="18" charset="0"/>
                <a:cs typeface="Arial" pitchFamily="34" charset="0"/>
              </a:rPr>
              <a:t>, and finally to the Romans.</a:t>
            </a:r>
            <a:r>
              <a:rPr kumimoji="0" lang="en-US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8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0" y="2514600"/>
          <a:ext cx="9144000" cy="4611188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496388">
                <a:tc>
                  <a:txBody>
                    <a:bodyPr/>
                    <a:lstStyle/>
                    <a:p>
                      <a:r>
                        <a:rPr lang="en-US" sz="2400" dirty="0"/>
                        <a:t>539–331 </a:t>
                      </a:r>
                      <a:r>
                        <a:rPr lang="en-US" sz="2400" cap="small" dirty="0" err="1"/>
                        <a:t>b.c</a:t>
                      </a:r>
                      <a:r>
                        <a:rPr lang="en-US" sz="2400" cap="small" dirty="0"/>
                        <a:t>.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331–164 </a:t>
                      </a:r>
                      <a:r>
                        <a:rPr lang="en-US" sz="2400" cap="small" dirty="0" err="1"/>
                        <a:t>b.c</a:t>
                      </a:r>
                      <a:r>
                        <a:rPr lang="en-US" sz="2400" cap="small" dirty="0"/>
                        <a:t>.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164–63 </a:t>
                      </a:r>
                      <a:r>
                        <a:rPr lang="en-US" sz="2400" cap="small" dirty="0" err="1"/>
                        <a:t>b.c</a:t>
                      </a:r>
                      <a:r>
                        <a:rPr lang="en-US" sz="2400" cap="small" dirty="0"/>
                        <a:t>.</a:t>
                      </a:r>
                      <a:endParaRPr lang="en-US" sz="2400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63 </a:t>
                      </a:r>
                      <a:r>
                        <a:rPr lang="en-US" sz="2400" cap="small" dirty="0" err="1"/>
                        <a:t>b.c.</a:t>
                      </a:r>
                      <a:r>
                        <a:rPr lang="en-US" sz="2400" dirty="0" err="1"/>
                        <a:t>–</a:t>
                      </a:r>
                      <a:r>
                        <a:rPr lang="en-US" sz="2400" cap="small" dirty="0" err="1"/>
                        <a:t>a.d</a:t>
                      </a:r>
                      <a:r>
                        <a:rPr lang="en-US" sz="2400" cap="small" dirty="0"/>
                        <a:t>.</a:t>
                      </a:r>
                      <a:r>
                        <a:rPr lang="en-US" sz="2400" dirty="0"/>
                        <a:t> 70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3847012">
                <a:tc>
                  <a:txBody>
                    <a:bodyPr/>
                    <a:lstStyle/>
                    <a:p>
                      <a:r>
                        <a:rPr lang="en-US" sz="2400" dirty="0"/>
                        <a:t>The Persian Period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8E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Arial"/>
                        <a:buChar char="•"/>
                      </a:pPr>
                      <a:r>
                        <a:rPr lang="en-US" sz="2400" dirty="0"/>
                        <a:t>The Hellenistic </a:t>
                      </a:r>
                      <a:r>
                        <a:rPr lang="en-US" sz="2400" dirty="0" smtClean="0"/>
                        <a:t>Period</a:t>
                      </a:r>
                    </a:p>
                    <a:p>
                      <a:pPr>
                        <a:buFont typeface="Arial"/>
                        <a:buChar char="•"/>
                      </a:pPr>
                      <a:endParaRPr lang="en-US" sz="2400" dirty="0" smtClean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2400" dirty="0" smtClean="0"/>
                        <a:t>Ptolemaic </a:t>
                      </a:r>
                      <a:r>
                        <a:rPr lang="en-US" sz="2400" dirty="0"/>
                        <a:t>(Egyptian) Period (320–198</a:t>
                      </a:r>
                      <a:r>
                        <a:rPr lang="en-US" sz="2400" dirty="0" smtClean="0"/>
                        <a:t>)</a:t>
                      </a:r>
                    </a:p>
                    <a:p>
                      <a:pPr>
                        <a:buFont typeface="Arial"/>
                        <a:buChar char="•"/>
                      </a:pPr>
                      <a:endParaRPr lang="en-US" sz="2400" dirty="0"/>
                    </a:p>
                    <a:p>
                      <a:pPr>
                        <a:buFont typeface="Arial"/>
                        <a:buChar char="•"/>
                      </a:pPr>
                      <a:r>
                        <a:rPr lang="en-US" sz="2400" dirty="0"/>
                        <a:t>Seleucid (Syrian) Period (198–164)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</a:t>
                      </a:r>
                      <a:r>
                        <a:rPr lang="en-US" sz="2400" dirty="0" err="1"/>
                        <a:t>Hasmonean</a:t>
                      </a:r>
                      <a:r>
                        <a:rPr lang="en-US" sz="2400" dirty="0"/>
                        <a:t> (</a:t>
                      </a:r>
                      <a:r>
                        <a:rPr lang="en-US" sz="2400" dirty="0" err="1"/>
                        <a:t>Maccabean</a:t>
                      </a:r>
                      <a:r>
                        <a:rPr lang="en-US" sz="2400" dirty="0"/>
                        <a:t>) Period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The Roman Period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BE8E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The Persian and Greek Empires</a:t>
            </a:r>
            <a:endParaRPr lang="en-US" dirty="0"/>
          </a:p>
        </p:txBody>
      </p:sp>
      <p:pic>
        <p:nvPicPr>
          <p:cNvPr id="15362" name="Picture 2" descr="Map 8: The Persian and Greek Empi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85800"/>
            <a:ext cx="9144000" cy="61722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/>
          </p:cNvGraphicFramePr>
          <p:nvPr/>
        </p:nvGraphicFramePr>
        <p:xfrm>
          <a:off x="0" y="-2"/>
          <a:ext cx="9144000" cy="6858001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  <a:gridCol w="2286000"/>
                <a:gridCol w="2286000"/>
              </a:tblGrid>
              <a:tr h="60363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Chapter 2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Chapter 7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Chapter 8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Interpretation</a:t>
                      </a: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2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Head of Gold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Lion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Babylon deported Judah’s king in 605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27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Chest and Arms of Silver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Bear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Ram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Medo</a:t>
                      </a: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-Persian Empire defeated Babylon in 539 BC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0849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Belly and Thighs of Bronze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Leopard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Goat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(North/South in chapter 11)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Greece defeats Persians in 331 BC </a:t>
                      </a:r>
                      <a:r>
                        <a:rPr lang="en-US" sz="2000" dirty="0" err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Prolemies</a:t>
                      </a: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and Seleucids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0727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Legs of Iron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Terrifying Beast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Rome assimilated former Greek holdings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2404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Rock Against Feet of Clay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Son of Man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Kingdom of God</a:t>
                      </a:r>
                    </a:p>
                  </a:txBody>
                  <a:tcPr marL="67889" marR="6788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Persian Post-Exilic Period</a:t>
            </a:r>
            <a:br>
              <a:rPr lang="en-US" dirty="0" smtClean="0"/>
            </a:br>
            <a:r>
              <a:rPr lang="en-US" dirty="0" smtClean="0"/>
              <a:t>539-332 B.C.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4876800" cy="5562600"/>
          </a:xfrm>
        </p:spPr>
        <p:txBody>
          <a:bodyPr/>
          <a:lstStyle/>
          <a:p>
            <a:r>
              <a:rPr lang="en-US" dirty="0" smtClean="0"/>
              <a:t>Aramaic</a:t>
            </a:r>
          </a:p>
          <a:p>
            <a:r>
              <a:rPr lang="en-US" dirty="0" smtClean="0"/>
              <a:t>Possibly synagogue (no temple or sacrifice)</a:t>
            </a:r>
          </a:p>
          <a:p>
            <a:r>
              <a:rPr lang="en-US" dirty="0" smtClean="0"/>
              <a:t>Book of Daniel</a:t>
            </a:r>
          </a:p>
          <a:p>
            <a:pPr lvl="1"/>
            <a:r>
              <a:rPr lang="en-US" dirty="0" smtClean="0"/>
              <a:t>Chest and Arms of Silver</a:t>
            </a:r>
          </a:p>
          <a:p>
            <a:pPr lvl="1"/>
            <a:r>
              <a:rPr lang="en-US" dirty="0" smtClean="0"/>
              <a:t>Bear</a:t>
            </a:r>
          </a:p>
          <a:p>
            <a:pPr lvl="1"/>
            <a:r>
              <a:rPr lang="en-US" dirty="0" smtClean="0"/>
              <a:t>Ram</a:t>
            </a:r>
            <a:endParaRPr lang="en-US" dirty="0"/>
          </a:p>
        </p:txBody>
      </p:sp>
      <p:pic>
        <p:nvPicPr>
          <p:cNvPr id="11266" name="Picture 2" descr="http://www.livius.org/a/1/iran/dari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473200"/>
            <a:ext cx="4038600" cy="53848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Hellenistic Period</a:t>
            </a:r>
            <a:br>
              <a:rPr lang="en-US" dirty="0" smtClean="0"/>
            </a:br>
            <a:r>
              <a:rPr lang="en-US" dirty="0" smtClean="0"/>
              <a:t>332 – 63 B.C.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4953000" cy="5410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Alexander the Great of Macedon (356 – 323)</a:t>
            </a:r>
          </a:p>
          <a:p>
            <a:pPr lvl="1"/>
            <a:r>
              <a:rPr lang="en-US" sz="2400" dirty="0" smtClean="0"/>
              <a:t>Aristotle was his </a:t>
            </a:r>
            <a:r>
              <a:rPr lang="en-US" sz="2400" dirty="0" smtClean="0"/>
              <a:t>tutor</a:t>
            </a:r>
            <a:endParaRPr lang="en-US" sz="2400" dirty="0" smtClean="0"/>
          </a:p>
          <a:p>
            <a:pPr lvl="1"/>
            <a:r>
              <a:rPr lang="en-US" sz="2400" dirty="0" smtClean="0"/>
              <a:t>Cutting the Gordian Knot</a:t>
            </a:r>
          </a:p>
          <a:p>
            <a:pPr lvl="1"/>
            <a:r>
              <a:rPr lang="en-US" sz="2400" dirty="0" smtClean="0"/>
              <a:t>Defeated Persian Empire</a:t>
            </a:r>
          </a:p>
          <a:p>
            <a:r>
              <a:rPr lang="en-US" sz="2800" dirty="0" smtClean="0"/>
              <a:t>Book of Daniel</a:t>
            </a:r>
          </a:p>
          <a:p>
            <a:pPr lvl="1"/>
            <a:r>
              <a:rPr lang="en-US" sz="2400" dirty="0" smtClean="0"/>
              <a:t>Belt and Thighs of Bronze</a:t>
            </a:r>
          </a:p>
          <a:p>
            <a:pPr lvl="1"/>
            <a:r>
              <a:rPr lang="en-US" sz="2400" dirty="0" smtClean="0"/>
              <a:t>Leopard</a:t>
            </a:r>
          </a:p>
          <a:p>
            <a:pPr lvl="1"/>
            <a:r>
              <a:rPr lang="en-US" sz="2400" dirty="0" smtClean="0"/>
              <a:t>Goat</a:t>
            </a:r>
          </a:p>
        </p:txBody>
      </p:sp>
      <p:pic>
        <p:nvPicPr>
          <p:cNvPr id="10242" name="Picture 2" descr="http://www.buzzle.com/images/people/military-leaders/alexander-the-grea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64001" y="3352800"/>
            <a:ext cx="5079999" cy="35052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228600"/>
            <a:ext cx="8229600" cy="1143000"/>
          </a:xfrm>
        </p:spPr>
        <p:txBody>
          <a:bodyPr/>
          <a:lstStyle/>
          <a:p>
            <a:r>
              <a:rPr lang="en-US" dirty="0" smtClean="0"/>
              <a:t>The Greek Empire</a:t>
            </a:r>
            <a:endParaRPr lang="en-US" dirty="0"/>
          </a:p>
        </p:txBody>
      </p:sp>
      <p:pic>
        <p:nvPicPr>
          <p:cNvPr id="3" name="Picture 2" descr="Map 8: The Persian and Greek Empir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85800"/>
            <a:ext cx="9144000" cy="6172200"/>
          </a:xfrm>
          <a:prstGeom prst="rect">
            <a:avLst/>
          </a:prstGeom>
          <a:noFill/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4325</TotalTime>
  <Words>672</Words>
  <Application>Microsoft Office PowerPoint</Application>
  <PresentationFormat>On-screen Show (4:3)</PresentationFormat>
  <Paragraphs>142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C.A.S.K.E.T.  E.M.P.T.Y.</vt:lpstr>
      <vt:lpstr>EXPECTATIONS -  The Intertestamental Period</vt:lpstr>
      <vt:lpstr>Why does the Intertestamental Period Matter???</vt:lpstr>
      <vt:lpstr>Major Periods within Second Temple Judaism Second Temple Judaism developed as political authority changed hands from the Persians to the Greeks, to the Jewish Hasmoneans, and finally to the Romans. </vt:lpstr>
      <vt:lpstr>The Persian and Greek Empires</vt:lpstr>
      <vt:lpstr>Slide 6</vt:lpstr>
      <vt:lpstr>The Persian Post-Exilic Period 539-332 B.C.</vt:lpstr>
      <vt:lpstr>The Hellenistic Period 332 – 63 B.C.</vt:lpstr>
      <vt:lpstr>The Greek Empire</vt:lpstr>
      <vt:lpstr>The Hellenistic Period  332 – 63 B.C.  </vt:lpstr>
      <vt:lpstr>Hellenistic Period 332 – 63 B.C. </vt:lpstr>
      <vt:lpstr>Israel Under the Maccabees</vt:lpstr>
      <vt:lpstr>Maccabean War 167 – 141 B.C.</vt:lpstr>
      <vt:lpstr>The Hasmonean Dynasty 141 – 63 B.C.</vt:lpstr>
      <vt:lpstr>The Hasmonean Dynasty 141 – 63 B.C.</vt:lpstr>
      <vt:lpstr>The Roman Period begins 63 B.C.</vt:lpstr>
      <vt:lpstr>Roman Emperors (31 b.c.–a.d. 68)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Intertestamental Period: Time Between Testaments</dc:title>
  <dc:creator>Tim Carroll</dc:creator>
  <cp:lastModifiedBy>Tim Carroll</cp:lastModifiedBy>
  <cp:revision>7</cp:revision>
  <dcterms:created xsi:type="dcterms:W3CDTF">2013-02-25T16:01:56Z</dcterms:created>
  <dcterms:modified xsi:type="dcterms:W3CDTF">2013-03-02T18:08:41Z</dcterms:modified>
</cp:coreProperties>
</file>